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theme/themeOverride13.xml" ContentType="application/vnd.openxmlformats-officedocument.themeOverride+xml"/>
  <Override PartName="/ppt/notesSlides/notesSlide16.xml" ContentType="application/vnd.openxmlformats-officedocument.presentationml.notesSlide+xml"/>
  <Override PartName="/ppt/theme/themeOverride14.xml" ContentType="application/vnd.openxmlformats-officedocument.themeOverride+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631" r:id="rId3"/>
    <p:sldId id="357" r:id="rId4"/>
    <p:sldId id="635" r:id="rId5"/>
    <p:sldId id="627" r:id="rId6"/>
    <p:sldId id="349" r:id="rId7"/>
    <p:sldId id="622" r:id="rId8"/>
    <p:sldId id="628" r:id="rId9"/>
    <p:sldId id="629" r:id="rId10"/>
    <p:sldId id="626" r:id="rId11"/>
    <p:sldId id="632" r:id="rId12"/>
    <p:sldId id="634" r:id="rId13"/>
    <p:sldId id="633" r:id="rId14"/>
    <p:sldId id="630" r:id="rId15"/>
    <p:sldId id="617" r:id="rId16"/>
    <p:sldId id="620" r:id="rId17"/>
    <p:sldId id="333" r:id="rId18"/>
    <p:sldId id="619" r:id="rId19"/>
    <p:sldId id="352" r:id="rId20"/>
    <p:sldId id="267" r:id="rId21"/>
    <p:sldId id="354" r:id="rId22"/>
    <p:sldId id="344" r:id="rId23"/>
  </p:sldIdLst>
  <p:sldSz cx="12192000" cy="6858000"/>
  <p:notesSz cx="6808788" cy="9940925"/>
  <p:defaultTextStyle>
    <a:lvl1pPr marL="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762892874" val="1228" rev64="64" revOS="4"/>
      <pr:smFileRevision xmlns="smNativeData" xmlns:pr="smNativeData" xmlns:p15="http://schemas.microsoft.com/office/powerpoint/2012/main" xmlns:p14="http://schemas.microsoft.com/office/powerpoint/2010/main" xmlns:mc="http://schemas.openxmlformats.org/markup-compatibility/2006" dt="1762892874" val="101"/>
      <pr:guideOptions xmlns="smNativeData" xmlns:pr="smNativeData" xmlns:p15="http://schemas.microsoft.com/office/powerpoint/2012/main" xmlns:p14="http://schemas.microsoft.com/office/powerpoint/2010/main" xmlns:mc="http://schemas.openxmlformats.org/markup-compatibility/2006" dt="1762892874" snapToBorder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10" autoAdjust="0"/>
  </p:normalViewPr>
  <p:slideViewPr>
    <p:cSldViewPr snapToGrid="0">
      <p:cViewPr varScale="1">
        <p:scale>
          <a:sx n="45" d="100"/>
          <a:sy n="45" d="100"/>
        </p:scale>
        <p:origin x="60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 d="100"/>
        <a:sy n="15" d="100"/>
      </p:scale>
      <p:origin x="0" y="0"/>
    </p:cViewPr>
  </p:sorterViewPr>
  <p:notesViewPr>
    <p:cSldViewPr snapToGrid="0">
      <p:cViewPr>
        <p:scale>
          <a:sx n="65" d="100"/>
          <a:sy n="65" d="100"/>
        </p:scale>
        <p:origin x="1848" y="212"/>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AoEgAAEQMAABAAAAAmAAAACAAAAL+fAAAAAAAAMAAAABQAAAAAAAAAAAD//wAAAQAAAP//AAABAA=="/>
              </a:ext>
            </a:extLst>
          </p:cNvSpPr>
          <p:nvPr>
            <p:ph type="hdr" sz="quarter"/>
          </p:nvPr>
        </p:nvSpPr>
        <p:spPr>
          <a:xfrm>
            <a:off x="0" y="0"/>
            <a:ext cx="2951480" cy="498475"/>
          </a:xfrm>
          <a:prstGeom prst="rect">
            <a:avLst/>
          </a:prstGeom>
        </p:spPr>
        <p:txBody>
          <a:bodyPr vert="horz" wrap="square" lIns="91440" tIns="45720" rIns="91440" bIns="45720" numCol="1" spcCol="215900" anchor="t">
            <a:prstTxWarp prst="textNoShape">
              <a:avLst/>
            </a:prstTxWarp>
          </a:bodyPr>
          <a:lstStyle>
            <a:lvl1pPr algn="l">
              <a:defRPr lang="de-de" sz="12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endParaRPr/>
          </a:p>
        </p:txBody>
      </p:sp>
      <p:sp>
        <p:nvSpPr>
          <p:cNvPr id="3"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uRcAAAAAAADgKQAAEQMAABAAAAAmAAAACAAAAL+fAAAAAAAAMAAAABQAAAAAAAAAAAD//wAAAQAAAP//AAABAA=="/>
              </a:ext>
            </a:extLst>
          </p:cNvSpPr>
          <p:nvPr>
            <p:ph type="dt" idx="10"/>
          </p:nvPr>
        </p:nvSpPr>
        <p:spPr>
          <a:xfrm>
            <a:off x="3856355" y="0"/>
            <a:ext cx="2950845" cy="498475"/>
          </a:xfrm>
          <a:prstGeom prst="rect">
            <a:avLst/>
          </a:prstGeom>
        </p:spPr>
        <p:txBody>
          <a:bodyPr vert="horz" wrap="square" lIns="91440" tIns="45720" rIns="91440" bIns="45720" numCol="1" spcCol="215900" anchor="t">
            <a:prstTxWarp prst="textNoShape">
              <a:avLst/>
            </a:prstTxWarp>
          </a:bodyPr>
          <a:lstStyle>
            <a:lvl1pPr algn="r">
              <a:defRPr lang="de-de" sz="12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fld id="{35770664-2AD8-22F0-96CF-DCA548816089}" type="datetime1">
              <a:t>21.12.2025</a:t>
            </a:fld>
            <a:endParaRPr/>
          </a:p>
        </p:txBody>
      </p:sp>
      <p:sp>
        <p:nvSpPr>
          <p:cNvPr id="4" name="Folienbildplatzhalter 3"/>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L8fAAD/HwAAMAAAABQAAAAAAAAAAAD//wAAAQAAAP//AAABAA=="/>
              </a:ext>
            </a:extLst>
          </p:cNvSpPr>
          <p:nvPr>
            <p:ph type="sldImg" idx="2"/>
          </p:nvPr>
        </p:nvSpPr>
        <p:spPr>
          <a:xfrm>
            <a:off x="424180" y="1243330"/>
            <a:ext cx="5960745" cy="335407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de-de"/>
            </a:pPr>
            <a:endParaRPr/>
          </a:p>
        </p:txBody>
      </p:sp>
      <p:sp>
        <p:nvSpPr>
          <p:cNvPr id="5" name="Notiz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L8fAAD/HwAAMAAAABQAAAAAAAAAAAD//wAAAQAAAP//AAABAA=="/>
              </a:ext>
            </a:extLst>
          </p:cNvSpPr>
          <p:nvPr>
            <p:ph type="body" idx="3"/>
          </p:nvPr>
        </p:nvSpPr>
        <p:spPr>
          <a:xfrm>
            <a:off x="681355" y="4784725"/>
            <a:ext cx="5446395" cy="3913505"/>
          </a:xfrm>
          <a:prstGeom prst="rect">
            <a:avLst/>
          </a:prstGeom>
          <a:noFill/>
          <a:ln>
            <a:noFill/>
          </a:ln>
        </p:spPr>
        <p:txBody>
          <a:bodyPr vert="horz" wrap="square" lIns="91440" tIns="45720" rIns="91440" bIns="45720" numCol="1" spcCol="215900" anchor="t">
            <a:prstTxWarp prst="textNoShape">
              <a:avLst/>
            </a:prstTxWarp>
          </a:bodyPr>
          <a:lstStyle/>
          <a:p>
            <a:pPr>
              <a:defRPr lang="de-de"/>
            </a:pPr>
            <a:r>
              <a:t>Mastertextformat bearbeiten</a:t>
            </a:r>
          </a:p>
          <a:p>
            <a:pPr lvl="1">
              <a:defRPr lang="de-de"/>
            </a:pPr>
            <a:r>
              <a:t>Zweite Ebene</a:t>
            </a:r>
          </a:p>
          <a:p>
            <a:pPr lvl="2">
              <a:defRPr lang="de-de"/>
            </a:pPr>
            <a:r>
              <a:t>Dritte Ebene</a:t>
            </a:r>
          </a:p>
          <a:p>
            <a:pPr lvl="3">
              <a:defRPr lang="de-de"/>
            </a:pPr>
            <a:r>
              <a:t>Vierte Ebene</a:t>
            </a:r>
          </a:p>
          <a:p>
            <a:pPr lvl="4">
              <a:defRPr lang="de-de"/>
            </a:pPr>
            <a:r>
              <a:t>Fünfte Ebene</a:t>
            </a: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BY6AAAoEgAAJz0AABAAAAAmAAAACAAAAL+fAAD/HwAAMAAAABQAAAAAAAAAAAD//wAAAQAAAP//AAABAA=="/>
              </a:ext>
            </a:extLst>
          </p:cNvSpPr>
          <p:nvPr>
            <p:ph type="ftr" sz="quarter" idx="11"/>
          </p:nvPr>
        </p:nvSpPr>
        <p:spPr>
          <a:xfrm>
            <a:off x="0" y="9442450"/>
            <a:ext cx="2951480" cy="498475"/>
          </a:xfrm>
          <a:prstGeom prst="rect">
            <a:avLst/>
          </a:prstGeom>
          <a:noFill/>
          <a:ln>
            <a:noFill/>
          </a:ln>
        </p:spPr>
        <p:txBody>
          <a:bodyPr vert="horz" wrap="square" lIns="91440" tIns="45720" rIns="91440" bIns="45720" numCol="1" spcCol="215900" anchor="b">
            <a:prstTxWarp prst="textNoShape">
              <a:avLst/>
            </a:prstTxWarp>
          </a:bodyPr>
          <a:lstStyle>
            <a:lvl1pPr algn="l">
              <a:defRPr lang="de-de" sz="12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L+fAAD/HwAAMAAAABQAAAAAAAAAAAD//wAAAQAAAP//AAABAA=="/>
              </a:ext>
            </a:extLst>
          </p:cNvSpPr>
          <p:nvPr>
            <p:ph type="sldNum" sz="quarter" idx="12"/>
          </p:nvPr>
        </p:nvSpPr>
        <p:spPr>
          <a:xfrm>
            <a:off x="3856355" y="9442450"/>
            <a:ext cx="2950845" cy="498475"/>
          </a:xfrm>
          <a:prstGeom prst="rect">
            <a:avLst/>
          </a:prstGeom>
          <a:noFill/>
          <a:ln>
            <a:noFill/>
          </a:ln>
        </p:spPr>
        <p:txBody>
          <a:bodyPr vert="horz" wrap="square" lIns="91440" tIns="45720" rIns="91440" bIns="45720" numCol="1" spcCol="215900" anchor="b">
            <a:prstTxWarp prst="textNoShape">
              <a:avLst/>
            </a:prstTxWarp>
          </a:bodyPr>
          <a:lstStyle>
            <a:lvl1pPr algn="r">
              <a:defRPr lang="de-de" sz="12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fld id="{35774D5D-13D8-22BB-96CF-E5EE038160B0}" type="slidenum">
              <a:t>‹Nr.›</a:t>
            </a:fld>
            <a:endParaRPr/>
          </a:p>
        </p:txBody>
      </p:sp>
    </p:spTree>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200" b="0" i="0" u="none" strike="noStrike" kern="1" cap="none" spc="0" baseline="0">
        <a:solidFill>
          <a:schemeClr val="tx1"/>
        </a:solidFill>
        <a:effectLst/>
        <a:latin typeface="Calibri" pitchFamily="2" charset="0"/>
        <a:ea typeface="Calibri" pitchFamily="2" charset="0"/>
        <a:cs typeface="Calibri" pitchFamily="2" charset="0"/>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 Id="rId4" Type="http://schemas.openxmlformats.org/officeDocument/2006/relationships/hyperlink" Target="https://www.youtube.com/watch?v=sqOcgRIubfA" TargetMode="Externa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3863" y="1243013"/>
            <a:ext cx="5961062" cy="3354387"/>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endParaRPr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70AB-E5D8-2286-96CF-13D33E816046}" type="slidenum">
              <a:t>1</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3863" y="1243013"/>
            <a:ext cx="5961062" cy="3354387"/>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AAAAAAAAAMAAAABQAAAAAAAAAAAD//wAAAQAAAP//AAABAA=="/>
              </a:ext>
            </a:extLst>
          </p:cNvSpPr>
          <p:nvPr>
            <p:ph type="body" idx="1"/>
          </p:nvPr>
        </p:nvSpPr>
        <p:spPr>
          <a:xfrm>
            <a:off x="681355" y="4784725"/>
            <a:ext cx="5446395" cy="3913505"/>
          </a:xfrm>
        </p:spPr>
        <p:txBody>
          <a:bodyPr/>
          <a:lstStyle/>
          <a:p>
            <a:pPr marL="0" marR="0" indent="0" algn="l" defTabSz="914400">
              <a:lnSpc>
                <a:spcPct val="100000"/>
              </a:lnSpc>
              <a:spcBef>
                <a:spcPts val="0"/>
              </a:spcBef>
              <a:spcAft>
                <a:spcPts val="0"/>
              </a:spcAft>
              <a:buNone/>
              <a:tabLst/>
              <a:defRPr lang="de-de"/>
            </a:pPr>
            <a:r>
              <a:rPr dirty="0"/>
              <a:t>Ergebnis: steigender Anteil der Militärausgaben an Gesamtausgaben, nur im engeren Sinne hier. Zwar zu Beginn aus zusätzlichem Kredit, aber grundsätzlich verfehlt, und auf die Dauer zu Lasten des Kernhaushalte. Steigende Zinsbelastung für die immer höheren Schulden. Dazu kommen Ausgaben für Tilgung von Krediten: Corona ab 2028, Bundeswehr ab 2031, Infrastruktur in den 2030ern, 16 Mrd. p.a. bzw. 30 Mrd. p.a. Weiteres Problem: Bundesregierung geht von real 1% BIP-Wachstum jedes Jahr aus, das ist aber unwahrscheinlich, und wenn es weniger wird, wird alles noch schwieriger.</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AAAAAAAAAMAAAABQAAAAAAAAAAAD//wAAAQAAAP//AAABAA=="/>
              </a:ext>
            </a:extLst>
          </p:cNvSpPr>
          <p:nvPr>
            <p:ph type="sldNum" sz="quarter" idx="12"/>
          </p:nvPr>
        </p:nvSpPr>
        <p:spPr>
          <a:xfrm>
            <a:off x="3856355" y="9442450"/>
            <a:ext cx="2950845" cy="498475"/>
          </a:xfrm>
        </p:spPr>
        <p:txBody>
          <a:bodyPr/>
          <a:lstStyle/>
          <a:p>
            <a:pPr>
              <a:defRPr lang="de-de"/>
            </a:pPr>
            <a:fld id="{35770FFB-B5D8-22F9-96CF-43AC41816016}" type="slidenum">
              <a:t>11</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3863" y="1243013"/>
            <a:ext cx="5961062" cy="3354387"/>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pPr>
              <a:defRPr lang="de-de"/>
            </a:pPr>
            <a:fld id="{35770664-2AD8-22F0-96CF-DCA548816089}" type="datetime1">
              <a:rPr lang="de-DE" smtClean="0"/>
              <a:t>21.12.2025</a:t>
            </a:fld>
            <a:endParaRPr lang="de-DE"/>
          </a:p>
        </p:txBody>
      </p:sp>
      <p:sp>
        <p:nvSpPr>
          <p:cNvPr id="5" name="Foliennummernplatzhalter 4"/>
          <p:cNvSpPr>
            <a:spLocks noGrp="1"/>
          </p:cNvSpPr>
          <p:nvPr>
            <p:ph type="sldNum" sz="quarter" idx="12"/>
          </p:nvPr>
        </p:nvSpPr>
        <p:spPr/>
        <p:txBody>
          <a:bodyPr/>
          <a:lstStyle/>
          <a:p>
            <a:pPr>
              <a:defRPr lang="de-de"/>
            </a:pPr>
            <a:fld id="{35774D5D-13D8-22BB-96CF-E5EE038160B0}" type="slidenum">
              <a:rPr lang="de-DE" smtClean="0"/>
              <a:t>12</a:t>
            </a:fld>
            <a:endParaRPr lang="de-DE"/>
          </a:p>
        </p:txBody>
      </p:sp>
    </p:spTree>
    <p:extLst>
      <p:ext uri="{BB962C8B-B14F-4D97-AF65-F5344CB8AC3E}">
        <p14:creationId xmlns:p14="http://schemas.microsoft.com/office/powerpoint/2010/main" val="180127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AAAAAAAAAMAAAABQAAAAAAAAAAAD//wAAAQAAAP//AAABAA=="/>
              </a:ext>
            </a:extLst>
          </p:cNvSpPr>
          <p:nvPr>
            <p:ph type="sldImg"/>
          </p:nvPr>
        </p:nvSpPr>
        <p:spPr>
          <a:xfrm>
            <a:off x="423863" y="1243013"/>
            <a:ext cx="5961062" cy="3354387"/>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AAAAAAAAAMAAAABQAAAAAAAAAAAD//wAAAQAAAP//AAABAA=="/>
              </a:ext>
            </a:extLst>
          </p:cNvSpPr>
          <p:nvPr>
            <p:ph type="body" idx="1"/>
          </p:nvPr>
        </p:nvSpPr>
        <p:spPr>
          <a:xfrm>
            <a:off x="681355" y="4784725"/>
            <a:ext cx="5446395" cy="3913505"/>
          </a:xfrm>
        </p:spPr>
        <p:txBody>
          <a:bodyPr/>
          <a:lstStyle/>
          <a:p>
            <a:pPr>
              <a:defRPr lang="de-de"/>
            </a:pPr>
            <a:endParaRPr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AAAAAAAAAMAAAABQAAAAAAAAAAAD//wAAAQAAAP//AAABAA=="/>
              </a:ext>
            </a:extLst>
          </p:cNvSpPr>
          <p:nvPr>
            <p:ph type="sldNum" sz="quarter" idx="12"/>
          </p:nvPr>
        </p:nvSpPr>
        <p:spPr>
          <a:xfrm>
            <a:off x="3856355" y="9442450"/>
            <a:ext cx="2950845" cy="498475"/>
          </a:xfrm>
        </p:spPr>
        <p:txBody>
          <a:bodyPr/>
          <a:lstStyle/>
          <a:p>
            <a:pPr>
              <a:defRPr lang="de-de"/>
            </a:pPr>
            <a:fld id="{357716C0-8ED8-22E0-96CF-78B55881602D}" type="slidenum">
              <a:t>13</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Dieses Bild davor ist aber noch beschönigend, weil gegenüber diesem Stand gibt es massiven Kürzungsbedarf. Aus den Planungen der Ressorts müssen irgendwo diese Summen rausgeschnitten werden, und das sind gigantische Summen, 1,5% des BIP oder 13% des Bundeshaushalts. Kürzungen Bürgergeld zum Vergleich 5 Mrd..</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32B9-F7D8-22C4-96CF-01917C816054}" type="slidenum">
              <a:t>14</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L8eAAAAAAAAMAAAABQAAAAAAAAAAAD//wAAAQAAAP//AAABAA=="/>
              </a:ext>
            </a:extLst>
          </p:cNvSpPr>
          <p:nvPr>
            <p:ph type="body" idx="1"/>
          </p:nvPr>
        </p:nvSpPr>
        <p:spPr>
          <a:xfrm>
            <a:off x="681355" y="4784725"/>
            <a:ext cx="5446395" cy="3913505"/>
          </a:xfrm>
        </p:spPr>
        <p:txBody>
          <a:bodyPr vert="horz" wrap="square" lIns="91440" tIns="45720" rIns="91440" bIns="45720" numCol="1" spcCol="215900" anchor="t">
            <a:prstTxWarp prst="textNoShape">
              <a:avLst/>
            </a:prstTxWarp>
          </a:bodyPr>
          <a:lstStyle/>
          <a:p>
            <a:pPr defTabSz="914400">
              <a:spcAft>
                <a:spcPts val="600"/>
              </a:spcAft>
              <a:tabLst/>
              <a:defRPr lang="de-de"/>
            </a:pPr>
            <a:r>
              <a:rPr lang="de-de" cap="none">
                <a:solidFill>
                  <a:srgbClr val="000000"/>
                </a:solidFill>
              </a:rPr>
              <a:t>Die großen Positionen, zu deren Lasten Aufrüstung hier nur gehen kann, sind 1. Arbeit und Soziales. Davon sind über 72% Zuschuss an die Rentenversicherung, fast der ganze Rest, knapp 27% Zuschüsse zum Bürgergeld und für Arbeitsmarktpolitik. 2. großer Posten ist dann Verkehr, dann Bildung und Forschung, dann Gesundheit, das sind v.a. Zuschüsse an die Krankenkassen. Hier sind die großen Kürzungsoptenziale.</a:t>
            </a:r>
          </a:p>
          <a:p>
            <a:pPr defTabSz="914400">
              <a:spcAft>
                <a:spcPts val="600"/>
              </a:spcAft>
              <a:tabLst/>
              <a:defRPr lang="de-de"/>
            </a:pPr>
            <a:r>
              <a:rPr lang="de-de" cap="none">
                <a:solidFill>
                  <a:srgbClr val="000000"/>
                </a:solidFill>
              </a:rPr>
              <a:t>40% der Befragten einer Insa-Umfrage sehen Kürzungsmöglichkeiten bei Unterstützung der Ukraine – der höchste Wert von insgesamt zehn Bereichen. </a:t>
            </a:r>
          </a:p>
          <a:p>
            <a:pPr>
              <a:defRPr lang="de-de"/>
            </a:pPr>
            <a:endParaRPr lang="de-de" cap="none">
              <a:solidFill>
                <a:srgbClr val="000000"/>
              </a:solidFill>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marL="0" marR="0" indent="0" algn="r" defTabSz="914400">
              <a:lnSpc>
                <a:spcPct val="100000"/>
              </a:lnSpc>
              <a:spcBef>
                <a:spcPts val="0"/>
              </a:spcBef>
              <a:spcAft>
                <a:spcPts val="0"/>
              </a:spcAft>
              <a:buNone/>
              <a:tabLst/>
              <a:defRPr lang="de-de"/>
            </a:pPr>
            <a:fld id="{35775592-DCD8-22A3-96CF-2AF61B81607F}" type="slidenum">
              <a:rPr cap="none" noProof="1">
                <a:solidFill>
                  <a:srgbClr val="000000"/>
                </a:solidFill>
              </a:rPr>
              <a:t>15</a:t>
            </a:fld>
            <a:endParaRPr cap="none" noProof="1">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Zusätzlich gab es Steuersenkungen zugunsten der Unternehmen (und damit ihrer Eigentümer und Aktionäre) und weigert sich die Regierung bzw. Koalition, die Reichen höher zu besteuern.</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zMz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551C-52D8-22A3-96CF-A4F61B8160F1}" type="slidenum">
              <a:t>16</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Ein Kernproblem ist weiterhin und für die nächsten Jahre, dass die bisherigen und geplanten staatlichen Ausgaben bei weitem nicht ausreichen, um die aufgestauten Investitionsbedarfe und die Investitionen und weiteren Ausgaben für die Erhaltung der Infrastruktur, des Sozialstaats und eine sozial-ökologische Gestaltung der Transformation zu CO2-Vermeidung  zu finanzieren. IMK und IW nennen gemeinsam einen Investitionsbedarf von 600 Mrd. € in den nächsten 10 Jahren, 60 Mrd. im Jahr. Da sind die notwendigen zusätzlichen personal- und anderen Betriebskosten noch nicht enthalten und auch weitere Subventionierungen der Industrie (Strompreise, Umbau auf Wasserstoff usw.) sind nicht enthalten. Das ist mehr als das Sondervermögen Infrastruktur mit 500 Mrd. Euro für 12 Jahre.</a:t>
            </a:r>
          </a:p>
          <a:p>
            <a:pPr>
              <a:defRPr lang="de-de"/>
            </a:pPr>
            <a:endParaRPr/>
          </a:p>
          <a:p>
            <a:pPr algn="l">
              <a:defRPr lang="de-de"/>
            </a:pPr>
            <a:r>
              <a:rPr lang="de-de" cap="none">
                <a:solidFill>
                  <a:srgbClr val="000000"/>
                </a:solidFill>
              </a:rPr>
              <a:t>Ab 2028 müssen zudem die Corona-Schulden und ab 2031 die Kredite des Bundeswehrfonds und des Wirtschaftsstabilisie</a:t>
            </a:r>
            <a:r>
              <a:t>rungsfonds sowie später dann die für das neue Sondervermögen getilgt werden. Dieses Geld muss aus dem Bundeshaushalt aufgebracht werden und verringert die Spielräume für andere Ausgaben</a:t>
            </a:r>
            <a:r>
              <a:rPr lang="de-de" cap="none">
                <a:solidFill>
                  <a:srgbClr val="FF0065"/>
                </a:solidFill>
              </a:rPr>
              <a:t>.</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388A-C4D8-22CE-96CF-329B76816067}" type="slidenum">
              <a:t>17</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L8eAAAAAAAAMAAAABQAAAAAAAAAAAD//wAAAQAAAP//AAABAA=="/>
              </a:ext>
            </a:extLst>
          </p:cNvSpPr>
          <p:nvPr>
            <p:ph type="body" idx="1"/>
          </p:nvPr>
        </p:nvSpPr>
        <p:spPr>
          <a:xfrm>
            <a:off x="681355" y="4784725"/>
            <a:ext cx="5446395" cy="3913505"/>
          </a:xfrm>
        </p:spPr>
        <p:txBody>
          <a:bodyPr vert="horz" wrap="square" lIns="91440" tIns="45720" rIns="91440" bIns="45720" numCol="1" spcCol="215900" anchor="t">
            <a:prstTxWarp prst="textNoShape">
              <a:avLst/>
            </a:prstTxWarp>
          </a:bodyPr>
          <a:lstStyle/>
          <a:p>
            <a:pPr>
              <a:defRPr lang="de-de" sz="1105" cap="none"/>
            </a:pPr>
            <a:r>
              <a:t>Grafik beruht auf Schätzungen der Gesetzlichen Rentenversicherung Frühjahr 2025. Es gibt Schätzungen der Krankenkassen, dass die GKV und PfV-Beiträge stärker steigen.</a:t>
            </a:r>
          </a:p>
          <a:p>
            <a:pPr>
              <a:defRPr lang="de-de" sz="1105" cap="none"/>
            </a:pPr>
            <a:endParaRPr/>
          </a:p>
          <a:p>
            <a:pPr>
              <a:defRPr lang="de-de" sz="1105" cap="none"/>
            </a:pPr>
            <a:r>
              <a:t>Wenn die geburtenstarken Jahrgänge der 1960er Jahre in Rente gehen, wird das dazu führen, dass die Beitragsätze zur Rentenversicherung ab Ende der 2020er Jahre um einige Prozentpunkte ansteigen werden. Wenn das Rentenniveau gehalten oder sogar wieder erhöht werden soll, werden stärkere Beitragsatzsteigerungen nötig sein. Auch die Beitragsätze zur Krankenversicherung und zur Pflegeversicherung werden ansteigen. Wenn weiterer Leistungsabbau vermieden oder die Leistungen sogar verbessert und die Eigenanteile begrenzt werden sollen, umso mehr. Damit steigen auch die Bundeszuschüsse, und sie müssten noch stärker steigen, um durch eine verstärkte Steuerfinanzierung auch hohe Einkommen und Pensionäre und Privatversicherte stärker heranzuziehen und die Beitragsätze weniger steigen zu lassen. Ein Beitragsatzpunkt bei der GRV entspricht 19 Mrd. Euro (16 Mrd. Beitragseinnahmen, 3 Mrd. Bundeszuschuss) im Jahr (die gesamten Militärausgaben 2024 entsprechen also Einnahmen aus 6 Beitragsatzpunkten). Die Arbeitgeber fordern  Begrenzung des Gesamtbeitragsatzes auf 40%, wir liegen jetzt schon drüber. Hier stehen also weitere verschärfte Konflikte bevor. Und wir fordern weitere Leistungsverbesserungen und mehr und besser bezahltes Personal, also tendenziell höhere Ausgaben.</a:t>
            </a:r>
          </a:p>
          <a:p>
            <a:pPr>
              <a:defRPr lang="de-de" sz="1105" cap="none"/>
            </a:pPr>
            <a:r>
              <a:t>Die anderen sozialen Alternativen Erwerbstätigenversicherung in der GRV bzw. Bürgerversicherung in GKV und SPV und höhere Beitragsbemessungsgrenzen werden schwer durchsetzbar sein, es gibt massive Interessenten- und Lobbykräfte dagegen.</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marL="0" marR="0" indent="0" algn="r" defTabSz="914400">
              <a:lnSpc>
                <a:spcPct val="100000"/>
              </a:lnSpc>
              <a:spcBef>
                <a:spcPts val="0"/>
              </a:spcBef>
              <a:spcAft>
                <a:spcPts val="0"/>
              </a:spcAft>
              <a:buNone/>
              <a:tabLst/>
              <a:defRPr lang="de-de"/>
            </a:pPr>
            <a:fld id="{35777578-36D8-2283-96CF-C0D63B816095}" type="slidenum">
              <a:rPr cap="none" noProof="1">
                <a:solidFill>
                  <a:srgbClr val="000000"/>
                </a:solidFill>
              </a:rPr>
              <a:t>18</a:t>
            </a:fld>
            <a:endParaRPr cap="none" noProof="1">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gmED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In dieser Gesamtgemengelage ist klar, dass in den kommenden etlichen Jahren sich die Verteilungsauseinandersetzungen massiv verschärfen werden, nachdem die 2010er Jahre eigentlich eher ruhig waren. Hier sind die Gesamtzusammenhänge noch mal zusammengefasst, um die Widersprüche aufzeigen zu können. </a:t>
            </a:r>
          </a:p>
          <a:p>
            <a:pPr>
              <a:defRPr lang="de-de"/>
            </a:pPr>
            <a:r>
              <a:t>Auf der Ausgabenseite gibt es beim Sozialstaat und für die Transformation wachsende Ausgabenbedarfe und die Aufrüstung und Kosten für die Ukraine kommen noch oben drauf. Auch wenn das gar nicht der Riesenbatzen zu sein scheint, machen die zusätzlichen 40, 50 oder mehr Mrd. € pro Jahr einen entscheidenden Unterschied. Wenn das auch noch finanziert werden soll, wird der Sozialstaat massiv Federn lassen und wir werden zudem eine neue Runde von Privatisierungen und ÖPP erleben. Wenn auf die Aufrüstung verzichtet würde und eine Beendigung des Krieges erreicht werden könnte, und vernünftige Wirtschafts- und Energielieferbeziehungen mit Russland wieder ausgenommen würden, kann das vermieden werden.</a:t>
            </a:r>
          </a:p>
          <a:p>
            <a:pPr>
              <a:defRPr lang="de-de"/>
            </a:pPr>
            <a:r>
              <a:t>Neben den Auseinandersetzungen um die Staatsausgaben gibt es Interessengegensätze und Kämpfe in Bezug auf die </a:t>
            </a:r>
            <a:r>
              <a:rPr lang="de-de" u="sng"/>
              <a:t>Finanzierung</a:t>
            </a:r>
            <a:r>
              <a:t> der Ausgaben. Die Lohnabhängigen haben Interesse an progressiver und hinreichend hoher Besteuerung insb. auch der Reichen, das Kapital lehnt das ab, akzeptiert eher Umsatz- und Verbrauchsteuern, die in die Preise überwälzt werden. Sie fordern sogar trotz Haushaltsnöten Steuersenkungen für Unternehmen und Gutverdiener. Öffentliche Finanzknappheit ist beim Kapital erwünscht, gegen steigende Sozialleistungen und für Druck zu Privatisierung und ÖPP. Das radikale Bestehen der FDP auf der Einhaltung der Schuldenbremse stößt aber zunehmend auf offene Gegnerschaft auch bei den Kapitalverbänden. Zunehmende öffentliche Verschuldung wird akzeptiert, wenn der Zweck erwünscht ist, also insb. für Rüstung und für Unternehmenssubventionen, aber begrenzt, und finanzkapitalistisch (nicht Zentralbankfinanzierung). </a:t>
            </a:r>
          </a:p>
          <a:p>
            <a:pPr>
              <a:defRPr lang="de-de"/>
            </a:pPr>
            <a:r>
              <a:t>Soziale Friedenskräfte müssen für ausreichende öffentliche Finanzierung sein, also für gerechte höhere Steuern und für Kreditaufnahme, obwohl das auch Militärausgaben ermöglicht. Aber v.a. ermöglicht es gute sozialstaatliche Leistungen und Löhne, und Finanzknappheit bei gleichzeitigem Aufrüstungskurs führt zu Sozialabbau, nicht etwa zum Verzicht auf Aufrüstung. Gleichzeitig ist Kampf zu führen gegen Verwendung der Mittel für Militär, für Sondervermögen ggf. für Daseinsvorsorge, Bildung, Gesundheitswesen, Infrastruktur, sozial-ökologischen Umbau anstatt für Militär. Aber gegen Ablehnung von Steuern und Krediten mit der Begründung, das nütze nur Verschwendung und Krieg und Aufrüstung, das ist vorgeschoben, es ist antisoziale, neoliberale, rechte Argumentation. Es muss darum gehen, Kämpfe für gerechte Steuern und auch Reform der Schuldenbremse zu verbinden mit Kampf gegen Krieg und Hochrüstung.</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73FC-B2D8-2285-96CF-44D03D816011}" type="slidenum">
              <a:t>19</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3863" y="1243013"/>
            <a:ext cx="5961062" cy="3354387"/>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Neben höheren Beitragsätzen und Bundeszuschüssen .gibt es weitere Stellschrauben und Forderungen.</a:t>
            </a:r>
          </a:p>
          <a:p>
            <a:pPr marL="0" marR="0" indent="0" algn="l" defTabSz="1043305">
              <a:lnSpc>
                <a:spcPct val="100000"/>
              </a:lnSpc>
              <a:spcBef>
                <a:spcPts val="0"/>
              </a:spcBef>
              <a:spcAft>
                <a:spcPts val="0"/>
              </a:spcAft>
              <a:buNone/>
              <a:tabLst/>
              <a:defRPr lang="de-de"/>
            </a:pPr>
            <a:r>
              <a:t>Es geht um Verteilungskampf. Schlechteste Option sind Kürzungen, notfalls also auch Beitragserhöhungen akzeptieren. </a:t>
            </a:r>
          </a:p>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19E4-AAD8-22EF-96CF-5CBA57816009}" type="slidenum">
              <a:t>20</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marL="0" marR="0" indent="0" algn="l" defTabSz="914400">
              <a:lnSpc>
                <a:spcPct val="100000"/>
              </a:lnSpc>
              <a:spcBef>
                <a:spcPts val="0"/>
              </a:spcBef>
              <a:spcAft>
                <a:spcPts val="0"/>
              </a:spcAft>
              <a:buNone/>
              <a:tabLst/>
              <a:defRPr lang="de-de"/>
            </a:pPr>
            <a:r>
              <a:t>NATO-größtes Aufrüstungsprogramm seit dem 2. WK. Kriegswirtschaften im engeren Sinne sind Ukraine, überwiegend von außen finanziert 34% des BIP, zunehmend Russland 7,1%, Israel 8,8%. </a:t>
            </a:r>
            <a:r>
              <a:rPr lang="de-de" b="1" cap="none"/>
              <a:t>NATO + US-Vasallen = 2/3 der Weltrüstung. USA leisten absolut 37% der weltweiten Militärausgaben</a:t>
            </a:r>
            <a:r>
              <a:t>, auch 3,4% am BIP sind sehr hoch. Sie fahren dazu hohe Defizite, und zwar sowohl Haushaltsdefizite – Schuldenbremse finden die absurd – als auch Defizite in der internationalen Leistungsbilanz. Das können in diesem Umfang und Dauer nur die USA mit dem Dollar als wichtigster Handels- und v.a. Anlagewährung der Welt. Faktisch zahlt der Rest der Welt zu einem großen Teil das US-Militär, indem sie den in den USA aus dem Nichts produzierten Dollar annehmen und die großen Vermögen und auch Währungsreserven überwiegend in Dollar, v.a. in US-Staatsanleihen angelegt sind. Wenn die ohnehin weltweit führende Militärmacht NATO, die 55% der weltweiten Militärausgaben tätigt, massiv weiter aufrüsten will, geht es nicht um Verteidigung, sondern ist das aggressiv, es geht um Sicherung globaler Dominanz, um Abschreckung, Eindämmung, Zurückdrängung, militärische Kontrolle, Totrüsten und auch Krieg gegen Staaten, die sich nicht freiwillig der Führung der USA unterwerfen und ihre nationalen Ökonomien für westliches Kapital und Konzerne öffnen.</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5E7D-33D8-22A8-96CF-C5FD10816090}" type="slidenum">
              <a:t>3</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gqEDg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43D3-9DD8-22B5-96CF-6BE00D81603E}" type="slidenum">
              <a:t>21</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7F15-5BD8-2289-96CF-ADDC318160F8}" type="slidenum">
              <a:t>22</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pPr>
              <a:defRPr lang="de-de"/>
            </a:pPr>
            <a:fld id="{35770664-2AD8-22F0-96CF-DCA548816089}" type="datetime1">
              <a:rPr lang="de-DE" smtClean="0"/>
              <a:t>21.12.2025</a:t>
            </a:fld>
            <a:endParaRPr lang="de-DE"/>
          </a:p>
        </p:txBody>
      </p:sp>
      <p:sp>
        <p:nvSpPr>
          <p:cNvPr id="5" name="Foliennummernplatzhalter 4"/>
          <p:cNvSpPr>
            <a:spLocks noGrp="1"/>
          </p:cNvSpPr>
          <p:nvPr>
            <p:ph type="sldNum" sz="quarter" idx="12"/>
          </p:nvPr>
        </p:nvSpPr>
        <p:spPr/>
        <p:txBody>
          <a:bodyPr/>
          <a:lstStyle/>
          <a:p>
            <a:pPr>
              <a:defRPr lang="de-de"/>
            </a:pPr>
            <a:fld id="{35774D5D-13D8-22BB-96CF-E5EE038160B0}" type="slidenum">
              <a:rPr lang="de-DE" smtClean="0"/>
              <a:t>4</a:t>
            </a:fld>
            <a:endParaRPr lang="de-DE"/>
          </a:p>
        </p:txBody>
      </p:sp>
    </p:spTree>
    <p:extLst>
      <p:ext uri="{BB962C8B-B14F-4D97-AF65-F5344CB8AC3E}">
        <p14:creationId xmlns:p14="http://schemas.microsoft.com/office/powerpoint/2010/main" val="412970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Offizielle NATO-Video-Aufzeichnung der moderated conversation nach der einleitenden Rede von Rutte: </a:t>
            </a:r>
            <a:r>
              <a:rPr lang="de-de" u="sng" cap="none">
                <a:hlinkClick r:id="rId4"/>
              </a:rPr>
              <a:t>https://www.youtube.com/watch?v=sqOcgRIubfA</a:t>
            </a:r>
            <a:r>
              <a:t>, 1:08:23 bis 1:08:46</a:t>
            </a:r>
          </a:p>
          <a:p>
            <a:pPr>
              <a:defRPr lang="de-de"/>
            </a:pPr>
            <a:r>
              <a:t>„And the only thing that I am encouraging all of us is to take comfort in the fact that as NATO we are 25 times bigger than the Russian economy. Our military is infinetely superior to the the Russian military. When it comes to our air force, I mean, the Russians can not even stand in the shadow with this MIG31 or whatever they call it…“</a:t>
            </a:r>
          </a:p>
          <a:p>
            <a:pPr>
              <a:defRPr lang="de-de"/>
            </a:pPr>
            <a:r>
              <a:t>„Und das Einzige, wozu ich uns alle ermutigen möchte, ist, beruhigt zu sein durch die Tatsache, dass wir als NATO 25 Mal größer sind als die russische Wirtschaft. Unser Militär ist dem russischen Militär unendlich überlegen. Was unsere Luftwaffe angeht, so können die Russen nicht einmal im Schatten mithalten mit ihrer MIG31 oder wie auch immer sie sie nennen ...“</a:t>
            </a:r>
          </a:p>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707D-33D8-2286-96CF-C5D33E816090}" type="slidenum">
              <a:t>5</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3863" y="1243013"/>
            <a:ext cx="5961062" cy="3354387"/>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marL="0" marR="0" indent="0" algn="l" defTabSz="914400">
              <a:lnSpc>
                <a:spcPct val="100000"/>
              </a:lnSpc>
              <a:spcBef>
                <a:spcPts val="0"/>
              </a:spcBef>
              <a:spcAft>
                <a:spcPts val="0"/>
              </a:spcAft>
              <a:buNone/>
              <a:tabLst/>
              <a:defRPr lang="de-de"/>
            </a:pPr>
            <a:r>
              <a:rPr dirty="0"/>
              <a:t>Die Militärausgaben Deutschlands steigen schon seit mehreren Jahren wieder kräftig, seit 2019 auch anteilig am BIP (Tiefstand war 2005 mit 1,1%), 2023 über 1,5% (NATO 68 Mrd. € = &gt;1,6%), 2024 sind es im Plan über 86 Mrd. € = 2%, davon ca. 8 Mrd. € Ukraine-Hilfen. 2024 sogar 90,6 Mrd. € gemeldet, über 2,1% am BIP, 2025 100 Mrd. €, Verdreifachung </a:t>
            </a:r>
            <a:r>
              <a:rPr dirty="0" err="1"/>
              <a:t>gg</a:t>
            </a:r>
            <a:r>
              <a:rPr dirty="0"/>
              <a:t>. 2025.</a:t>
            </a:r>
          </a:p>
          <a:p>
            <a:pPr marL="0" marR="0" indent="0" algn="l" defTabSz="914400">
              <a:lnSpc>
                <a:spcPct val="100000"/>
              </a:lnSpc>
              <a:spcBef>
                <a:spcPts val="0"/>
              </a:spcBef>
              <a:spcAft>
                <a:spcPts val="0"/>
              </a:spcAft>
              <a:buNone/>
              <a:tabLst/>
              <a:defRPr lang="de-de"/>
            </a:pPr>
            <a:r>
              <a:rPr lang="de-DE" sz="1200" b="0" i="0" u="none" strike="noStrike" kern="1" cap="none" spc="0" baseline="0" dirty="0">
                <a:solidFill>
                  <a:schemeClr val="tx1"/>
                </a:solidFill>
                <a:effectLst/>
                <a:latin typeface="Calibri" pitchFamily="2" charset="0"/>
                <a:ea typeface="Calibri" pitchFamily="2" charset="0"/>
                <a:cs typeface="Calibri" pitchFamily="2" charset="0"/>
              </a:rPr>
              <a:t>„Seit Februar 2022 haben wir die Ukraine mit Militärhilfe in Höhe von rund 40 Milliarden Euro unterstützt. Hinzu kommen weitere 36 Milliarden Euro an ziviler Hilfe“, erklärte er auf dem Deutsch-Ukrainischen Wirtschaftsforum in Berlin 14.12.2025. „Und 2026 werden wir weitere 11 Milliarden Euro für Militärhilfe bereitstellen“, so Merz.</a:t>
            </a:r>
            <a:endParaRPr dirty="0"/>
          </a:p>
          <a:p>
            <a:pPr>
              <a:defRPr lang="de-de"/>
            </a:pPr>
            <a:br>
              <a:rPr dirty="0"/>
            </a:br>
            <a:br>
              <a:rPr dirty="0"/>
            </a:br>
            <a:endParaRPr dirty="0"/>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2C2C-62D8-22DA-96CF-948F628160C1}" type="slidenum">
              <a:t>6</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rPr dirty="0"/>
              <a:t>In den kommenden Jahren massive Hochrüstung geplant. Zum Bundeshaushalt kommen noch die Ausgaben auf Kredit für das Sondervermögen Bundeswehr bis 2027, dazu für das Sondervermögen Infrastruktur und den KTF. „Bereichsausnahme“: in Höhe und zeitlich unbegrenzte Verschuldungsmöglichkeit für Militärausgaben, soweit sie 1% des BIP übersteigen. „Kriegskredite“. Dabei geht es um </a:t>
            </a:r>
            <a:r>
              <a:rPr dirty="0" err="1"/>
              <a:t>Militäraugaben</a:t>
            </a:r>
            <a:r>
              <a:rPr dirty="0"/>
              <a:t> im engeren Sinne, 2029 dann 3,5%, Deutschland Musterknabe vorfristig. 5% des BIP wären mehr als für alle öffentlichen Bildungsausgaben zusammen. Das wären 220 Mrd. Euro im Jahr 2025, über 250 in 2029.  Kredit für Militär 460 Mrd. Euro </a:t>
            </a:r>
            <a:r>
              <a:rPr dirty="0" err="1"/>
              <a:t>gg</a:t>
            </a:r>
            <a:r>
              <a:rPr dirty="0"/>
              <a:t>. Kredit für Infrastruktur und Klimaschutz 330 Mrd. Euro</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255B-15D8-22D3-96CF-E3866B8160B6}" type="slidenum">
              <a:t>7</a:t>
            </a:fld>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PAAAAAAAAMAAAABQAAAAAAAAAAAD//wAAAQAAAP//AAABAA=="/>
              </a:ext>
            </a:extLst>
          </p:cNvSpPr>
          <p:nvPr>
            <p:ph type="sldImg" idx="2"/>
          </p:nvPr>
        </p:nvSpPr>
        <p:spPr>
          <a:xfrm>
            <a:off x="424180" y="1243330"/>
            <a:ext cx="5960745" cy="3354070"/>
          </a:xfrm>
          <a:prstGeom prst="rect">
            <a:avLst/>
          </a:prstGeom>
        </p:spPr>
      </p:sp>
      <p:sp>
        <p:nvSpPr>
          <p:cNvPr id="3" name="Folien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L8fAAAAAAAAMAAAABQAAAAAAAAAAAD//wAAAQAAAP//AAABAA=="/>
              </a:ext>
            </a:extLst>
          </p:cNvSpPr>
          <p:nvPr>
            <p:ph type="body" idx="3"/>
          </p:nvPr>
        </p:nvSpPr>
        <p:spPr>
          <a:xfrm>
            <a:off x="681355" y="4784725"/>
            <a:ext cx="5446395" cy="3913505"/>
          </a:xfrm>
          <a:prstGeom prst="rect">
            <a:avLst/>
          </a:prstGeom>
        </p:spPr>
        <p:txBody>
          <a:bodyPr vert="horz" wrap="square" lIns="91440" tIns="45720" rIns="91440" bIns="45720" numCol="1" spcCol="215900" anchor="t">
            <a:prstTxWarp prst="textNoShape">
              <a:avLst/>
            </a:prstTxWarp>
          </a:bodyPr>
          <a:lstStyle/>
          <a:p>
            <a:pPr>
              <a:defRPr lang="de-de"/>
            </a:pPr>
            <a:endParaRPr/>
          </a:p>
        </p:txBody>
      </p:sp>
      <p:sp>
        <p:nvSpPr>
          <p:cNvPr id="4" name="ZeitstempelBereich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AAAAADgKQAAEQMAABAAAAAmAAAACAAAAAEPAAAAAAAAMAAAABQAAAAAAAAAAAD//wAAAQAAAP//AAABAA=="/>
              </a:ext>
            </a:extLst>
          </p:cNvSpPr>
          <p:nvPr>
            <p:ph type="dt" idx="10"/>
          </p:nvPr>
        </p:nvSpPr>
        <p:spPr>
          <a:xfrm>
            <a:off x="3856355" y="0"/>
            <a:ext cx="2950845" cy="498475"/>
          </a:xfrm>
          <a:prstGeom prst="rect">
            <a:avLst/>
          </a:prstGeom>
        </p:spPr>
      </p:sp>
      <p:sp>
        <p:nvSpPr>
          <p:cNvPr id="5" name="FoliennummerBereich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PAAAAAAAAMAAAABQAAAAAAAAAAAD//wAAAQAAAP//AAABAA=="/>
              </a:ext>
            </a:extLst>
          </p:cNvSpPr>
          <p:nvPr>
            <p:ph type="sldNum" sz="quarter" idx="12"/>
          </p:nvPr>
        </p:nvSpPr>
        <p:spPr>
          <a:xfrm>
            <a:off x="3856355" y="9442450"/>
            <a:ext cx="2950845" cy="498475"/>
          </a:xfrm>
          <a:prstGeom prst="rect">
            <a:avLst/>
          </a:prstGeom>
        </p:spPr>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grafik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PAAAAAAAAMAAAABQAAAAAAAAAAAD//wAAAQAAAP//AAABAA=="/>
              </a:ext>
            </a:extLst>
          </p:cNvSpPr>
          <p:nvPr>
            <p:ph type="sldImg" idx="2"/>
          </p:nvPr>
        </p:nvSpPr>
        <p:spPr>
          <a:xfrm>
            <a:off x="424180" y="1243330"/>
            <a:ext cx="5960745" cy="3354070"/>
          </a:xfrm>
          <a:prstGeom prst="rect">
            <a:avLst/>
          </a:prstGeom>
        </p:spPr>
      </p:sp>
      <p:sp>
        <p:nvSpPr>
          <p:cNvPr id="3" name="Folien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L8fAAAAAAAAMAAAABQAAAAAAAAAAAD//wAAAQAAAP//AAABAA=="/>
              </a:ext>
            </a:extLst>
          </p:cNvSpPr>
          <p:nvPr>
            <p:ph type="body" idx="3"/>
          </p:nvPr>
        </p:nvSpPr>
        <p:spPr>
          <a:xfrm>
            <a:off x="681355" y="4784725"/>
            <a:ext cx="5446395" cy="3913505"/>
          </a:xfrm>
          <a:prstGeom prst="rect">
            <a:avLst/>
          </a:prstGeom>
        </p:spPr>
        <p:txBody>
          <a:bodyPr vert="horz" wrap="square" lIns="91440" tIns="45720" rIns="91440" bIns="45720" numCol="1" spcCol="215900" anchor="t">
            <a:prstTxWarp prst="textNoShape">
              <a:avLst/>
            </a:prstTxWarp>
          </a:bodyPr>
          <a:lstStyle/>
          <a:p>
            <a:pPr>
              <a:defRPr lang="de-de"/>
            </a:pPr>
            <a:endParaRPr/>
          </a:p>
        </p:txBody>
      </p:sp>
      <p:sp>
        <p:nvSpPr>
          <p:cNvPr id="4" name="ZeitstempelBereich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AAAAADgKQAAEQMAABAAAAAmAAAACAAAAAEPAAAAAAAAMAAAABQAAAAAAAAAAAD//wAAAQAAAP//AAABAA=="/>
              </a:ext>
            </a:extLst>
          </p:cNvSpPr>
          <p:nvPr>
            <p:ph type="dt" idx="10"/>
          </p:nvPr>
        </p:nvSpPr>
        <p:spPr>
          <a:xfrm>
            <a:off x="3856355" y="0"/>
            <a:ext cx="2950845" cy="498475"/>
          </a:xfrm>
          <a:prstGeom prst="rect">
            <a:avLst/>
          </a:prstGeom>
        </p:spPr>
      </p:sp>
      <p:sp>
        <p:nvSpPr>
          <p:cNvPr id="5" name="FoliennummerBereich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PAAAAAAAAMAAAABQAAAAAAAAAAAD//wAAAQAAAP//AAABAA=="/>
              </a:ext>
            </a:extLst>
          </p:cNvSpPr>
          <p:nvPr>
            <p:ph type="sldNum" sz="quarter" idx="12"/>
          </p:nvPr>
        </p:nvSpPr>
        <p:spPr>
          <a:xfrm>
            <a:off x="3856355" y="9442450"/>
            <a:ext cx="2950845" cy="498475"/>
          </a:xfrm>
          <a:prstGeom prst="rect">
            <a:avLst/>
          </a:prstGeom>
        </p:spPr>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lienbildplatzhalter 1"/>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nAIAAKYHAABHJwAASBwAABAAAAAmAAAACAAAAAEOAAAAAAAAMAAAABQAAAAAAAAAAAD//wAAAQAAAP//AAABAA=="/>
              </a:ext>
            </a:extLst>
          </p:cNvSpPr>
          <p:nvPr>
            <p:ph type="sldImg"/>
          </p:nvPr>
        </p:nvSpPr>
        <p:spPr>
          <a:xfrm>
            <a:off x="424180" y="1243330"/>
            <a:ext cx="5960745" cy="3354070"/>
          </a:xfrm>
        </p:spPr>
      </p:sp>
      <p:sp>
        <p:nvSpPr>
          <p:cNvPr id="3" name="Notiz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MQQAAG8dAACyJQAAgjUAABAAAAAmAAAACAAAAAEOAAAAAAAAMAAAABQAAAAAAAAAAAD//wAAAQAAAP//AAABAA=="/>
              </a:ext>
            </a:extLst>
          </p:cNvSpPr>
          <p:nvPr>
            <p:ph type="body" idx="1"/>
          </p:nvPr>
        </p:nvSpPr>
        <p:spPr>
          <a:xfrm>
            <a:off x="681355" y="4784725"/>
            <a:ext cx="5446395" cy="3913505"/>
          </a:xfrm>
        </p:spPr>
        <p:txBody>
          <a:bodyPr/>
          <a:lstStyle/>
          <a:p>
            <a:pPr>
              <a:defRPr lang="de-de"/>
            </a:pPr>
            <a:r>
              <a:t>GG-Änderung wurde verbunden mit „Sondervermögen Infrastruktur und Klimaneutralität“, ebenfalls Schuldenfonds, aber gut, für Zukunftsinvestitionen, haben Gewerkschaften lange gefordert, wenn auch noch mehr . Doch Priorität sind nicht Investitionen oder Wachstumsförderung, sondern oberste Priorität dieser Bundesregierung und Koalition ist Hochrüstung, das ist das einzige das massiv anwächst und das wichtiger als andere ist. Und die Wachstumswirkungen sind gering, 50 Cent pro Euro, wogegen 1 Euro für Infrastruktur, Bildung u.a. Zukunftsinvestitionen 1,5 bis 2 Euro Wachstumswirkung und v.a. längerfristig positive Effekte, wogegen Rüstung ist konsumptiv, vergrößert nicht Wohlstand und Produktivität und ist ökologisch schädlich.</a:t>
            </a: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RcAABY6AADgKQAAJz0AABAAAAAmAAAACAAAAAEOAAAAAAAAMAAAABQAAAAAAAAAAAD//wAAAQAAAP//AAABAA=="/>
              </a:ext>
            </a:extLst>
          </p:cNvSpPr>
          <p:nvPr>
            <p:ph type="sldNum" sz="quarter" idx="12"/>
          </p:nvPr>
        </p:nvSpPr>
        <p:spPr>
          <a:xfrm>
            <a:off x="3856355" y="9442450"/>
            <a:ext cx="2950845" cy="498475"/>
          </a:xfrm>
        </p:spPr>
        <p:txBody>
          <a:bodyPr/>
          <a:lstStyle/>
          <a:p>
            <a:pPr>
              <a:defRPr lang="de-de"/>
            </a:pPr>
            <a:fld id="{35775B33-7DD8-22AD-96CF-8BF8158160DE}" type="slidenum">
              <a:t>10</a:t>
            </a:fld>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OgGAACgQQAAmBUAABAAAAAmAAAACAAAAL2QAAAAAAAAMAAAABQAAAAAAAAAAAD//wAAAQAAAP//AAABAA=="/>
              </a:ext>
            </a:extLst>
          </p:cNvSpPr>
          <p:nvPr>
            <p:ph type="ctrTitle"/>
          </p:nvPr>
        </p:nvSpPr>
        <p:spPr>
          <a:xfrm>
            <a:off x="1524000" y="1122680"/>
            <a:ext cx="9144000" cy="2387600"/>
          </a:xfrm>
        </p:spPr>
        <p:txBody>
          <a:bodyPr vert="horz" wrap="square" lIns="91440" tIns="45720" rIns="91440" bIns="45720" numCol="1" spcCol="215900" anchor="b">
            <a:prstTxWarp prst="textNoShape">
              <a:avLst/>
            </a:prstTxWarp>
          </a:bodyPr>
          <a:lstStyle>
            <a:lvl1pPr algn="ctr">
              <a:defRPr lang="de-de" sz="60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r>
              <a:t>Mastertitelformat bearbeiten</a:t>
            </a:r>
          </a:p>
        </p:txBody>
      </p:sp>
      <p:sp>
        <p:nvSpPr>
          <p:cNvPr id="3" name="Untertitel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CkWAACgQQAAWCAAABAAAAAmAAAACAAAAAGAAAAAAAAAMAAAABQAAAAAAAAAAAD//wAAAQAAAP//AAABAA=="/>
              </a:ext>
            </a:extLst>
          </p:cNvSpPr>
          <p:nvPr>
            <p:ph type="subTitle" idx="1"/>
          </p:nvPr>
        </p:nvSpPr>
        <p:spPr>
          <a:xfrm>
            <a:off x="1524000" y="3602355"/>
            <a:ext cx="9144000" cy="1655445"/>
          </a:xfrm>
        </p:spPr>
        <p:txBody>
          <a:bodyPr/>
          <a:lstStyle>
            <a:lvl1pPr marL="0" indent="0" algn="ctr">
              <a:buNone/>
              <a:defRPr lang="de-de" sz="2400" cap="none"/>
            </a:lvl1pPr>
            <a:lvl2pPr marL="457200" indent="0" algn="ctr">
              <a:buNone/>
              <a:defRPr lang="de-de" sz="2000" cap="none"/>
            </a:lvl2pPr>
            <a:lvl3pPr marL="914400" indent="0" algn="ctr">
              <a:buNone/>
              <a:defRPr lang="de-de" sz="1800" cap="none"/>
            </a:lvl3pPr>
            <a:lvl4pPr marL="1371600" indent="0" algn="ctr">
              <a:buNone/>
              <a:defRPr lang="de-de" sz="1600" cap="none"/>
            </a:lvl4pPr>
            <a:lvl5pPr marL="1828800" indent="0" algn="ctr">
              <a:buNone/>
              <a:defRPr lang="de-de" sz="1600" cap="none"/>
            </a:lvl5pPr>
            <a:lvl6pPr marL="2286000" indent="0" algn="ctr">
              <a:buNone/>
              <a:defRPr lang="de-de" sz="1600" cap="none"/>
            </a:lvl6pPr>
            <a:lvl7pPr marL="2743200" indent="0" algn="ctr">
              <a:buNone/>
              <a:defRPr lang="de-de" sz="1600" cap="none"/>
            </a:lvl7pPr>
            <a:lvl8pPr marL="3200400" indent="0" algn="ctr">
              <a:buNone/>
              <a:defRPr lang="de-de" sz="1600" cap="none"/>
            </a:lvl8pPr>
            <a:lvl9pPr marL="3657600" indent="0" algn="ctr">
              <a:buNone/>
              <a:defRPr lang="de-de" sz="1600" cap="none"/>
            </a:lvl9pPr>
          </a:lstStyle>
          <a:p>
            <a:pPr>
              <a:defRPr lang="de-de"/>
            </a:pPr>
            <a:r>
              <a:t>Master-Untertitelformat bearbeiten</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57A1-EFD8-22A1-96CF-19F41981604C}"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41EC-A2D8-22B7-96CF-54E20F816001}" type="slidenum">
              <a:t>‹Nr.›</a:t>
            </a:fld>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abqj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MAAAABQAAAAAAAAAAAD//wAAAQAAAP//AAABAA=="/>
              </a:ext>
            </a:extLst>
          </p:cNvSpPr>
          <p:nvPr>
            <p:ph type="title"/>
          </p:nvPr>
        </p:nvSpPr>
        <p:spPr/>
        <p:txBody>
          <a:bodyPr/>
          <a:lstStyle/>
          <a:p>
            <a:pPr>
              <a:defRPr lang="de-de"/>
            </a:pPr>
            <a:r>
              <a:t>Mastertitelformat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D4QAAAAAAAAMAAAABQAAAAAAAAAAAD//wAAAQAAAP//AAABAA=="/>
              </a:ext>
            </a:extLst>
          </p:cNvSpPr>
          <p:nvPr>
            <p:ph idx="1"/>
          </p:nvPr>
        </p:nvSpPr>
        <p:spPr/>
        <p:txBody>
          <a:bodyPr vert="vert" wrap="square" lIns="91440" tIns="45720" rIns="91440" bIns="45720" numCol="1" spcCol="215900" anchor="t">
            <a:prstTxWarp prst="textNoShape">
              <a:avLst/>
            </a:prstTxWarp>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7535-7BD8-2283-96CF-8DD63B8160D8}"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36D8-96D8-22C0-96CF-609578816035}" type="slidenum">
              <a:t>‹Nr.›</a:t>
            </a:fld>
            <a:endParaRPr/>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A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rDUAAD8CAADYRQAAACYAABAAAAAmAAAACAAAAD8QAAAAAAAAMAAAABQAAAAAAAAAAAD//wAAAQAAAP//AAABAA=="/>
              </a:ext>
            </a:extLst>
          </p:cNvSpPr>
          <p:nvPr>
            <p:ph type="title"/>
          </p:nvPr>
        </p:nvSpPr>
        <p:spPr>
          <a:xfrm>
            <a:off x="8724900" y="365125"/>
            <a:ext cx="2628900" cy="5812155"/>
          </a:xfrm>
        </p:spPr>
        <p:txBody>
          <a:bodyPr vert="vert" wrap="square" lIns="91440" tIns="45720" rIns="91440" bIns="45720" numCol="1" spcCol="215900" anchor="ctr">
            <a:prstTxWarp prst="textNoShape">
              <a:avLst/>
            </a:prstTxWarp>
          </a:bodyPr>
          <a:lstStyle/>
          <a:p>
            <a:pPr>
              <a:defRPr lang="de-de"/>
            </a:pPr>
            <a:r>
              <a:t>Mastertitelformat bearbeiten</a:t>
            </a:r>
          </a:p>
        </p:txBody>
      </p:sp>
      <p:sp>
        <p:nvSpPr>
          <p:cNvPr id="3" name="Vertikaler 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C8NAAAACYAABAAAAAmAAAACAAAAD8QAAAAAAAAMAAAABQAAAAAAAAAAAD//wAAAQAAAP//AAABAA=="/>
              </a:ext>
            </a:extLst>
          </p:cNvSpPr>
          <p:nvPr>
            <p:ph idx="1"/>
          </p:nvPr>
        </p:nvSpPr>
        <p:spPr>
          <a:xfrm>
            <a:off x="838200" y="365125"/>
            <a:ext cx="7734300" cy="5812155"/>
          </a:xfrm>
        </p:spPr>
        <p:txBody>
          <a:bodyPr vert="vert" wrap="square" lIns="91440" tIns="45720" rIns="91440" bIns="45720" numCol="1" spcCol="215900" anchor="t">
            <a:prstTxWarp prst="textNoShape">
              <a:avLst/>
            </a:prstTxWarp>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4019-57D8-22B6-96CF-A1E30E8160F4}"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51CD-83D8-22A7-96CF-75F21F816020}" type="slidenum">
              <a:t>‹Nr.›</a:t>
            </a:fld>
            <a:endParaRPr/>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Inhaltfolie">
    <p:spTree>
      <p:nvGrpSpPr>
        <p:cNvPr id="1" name=""/>
        <p:cNvGrpSpPr/>
        <p:nvPr/>
      </p:nvGrpSpPr>
      <p:grpSpPr>
        <a:xfrm>
          <a:off x="0" y="0"/>
          <a:ext cx="0" cy="0"/>
          <a:chOff x="0" y="0"/>
          <a:chExt cx="0" cy="0"/>
        </a:xfrm>
      </p:grpSpPr>
      <p:pic>
        <p:nvPicPr>
          <p:cNvPr id="2" name="Inhaltsplatzhalter 4"/>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AIAAAABAAAA/koAADAqAAAQAAAAJgAAAAgAAAD//////////zAAAAAUAAAAAAAAAAAA//8AAAEAAAD//wAAAQA="/>
              </a:ext>
            </a:extLst>
          </p:cNvPicPr>
          <p:nvPr/>
        </p:nvPicPr>
        <p:blipFill>
          <a:blip r:embed="rId2"/>
          <a:stretch>
            <a:fillRect/>
          </a:stretch>
        </p:blipFill>
        <p:spPr>
          <a:xfrm>
            <a:off x="1270" y="635"/>
            <a:ext cx="12189460" cy="6857365"/>
          </a:xfrm>
          <a:prstGeom prst="rect">
            <a:avLst/>
          </a:prstGeom>
          <a:noFill/>
          <a:ln>
            <a:noFill/>
          </a:ln>
          <a:effectLst/>
        </p:spPr>
      </p:pic>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QAAHEJAAC3RQAAkycAABAAAAAmAAAACAAAAAGAAAAAAAAAMAAAABQAAAAAAAAAAAD//wAAAQAAAP//AAABAA=="/>
              </a:ext>
            </a:extLst>
          </p:cNvSpPr>
          <p:nvPr>
            <p:ph idx="1"/>
          </p:nvPr>
        </p:nvSpPr>
        <p:spPr>
          <a:xfrm>
            <a:off x="675640" y="1534795"/>
            <a:ext cx="10657205" cy="4898390"/>
          </a:xfrm>
        </p:spPr>
        <p:txBody>
          <a:bodyPr/>
          <a:lstStyle>
            <a:lvl1pPr>
              <a:defRPr lang="de-de" sz="2900" b="0" cap="none">
                <a:latin typeface="Frutiger 55 Roman" charset="0"/>
                <a:ea typeface="Calibri" pitchFamily="2" charset="0"/>
                <a:cs typeface="Calibri" pitchFamily="2" charset="0"/>
              </a:defRPr>
            </a:lvl1pPr>
            <a:lvl2pPr>
              <a:defRPr lang="de-de" sz="2535" b="0" cap="none">
                <a:latin typeface="Frutiger 55 Roman" charset="0"/>
                <a:ea typeface="Calibri" pitchFamily="2" charset="0"/>
                <a:cs typeface="Calibri" pitchFamily="2" charset="0"/>
              </a:defRPr>
            </a:lvl2pPr>
            <a:lvl3pPr>
              <a:defRPr lang="de-de" sz="2175" b="0" cap="none">
                <a:latin typeface="Frutiger 55 Roman" charset="0"/>
                <a:ea typeface="Calibri" pitchFamily="2" charset="0"/>
                <a:cs typeface="Calibri" pitchFamily="2" charset="0"/>
              </a:defRPr>
            </a:lvl3pPr>
            <a:lvl4pPr>
              <a:defRPr lang="de-de" sz="1995" b="0" cap="none">
                <a:latin typeface="Frutiger 55 Roman" charset="0"/>
                <a:ea typeface="Calibri" pitchFamily="2" charset="0"/>
                <a:cs typeface="Calibri" pitchFamily="2" charset="0"/>
              </a:defRPr>
            </a:lvl4pPr>
            <a:lvl5pPr>
              <a:defRPr lang="de-de" sz="1810" b="0" cap="none">
                <a:latin typeface="Frutiger 55 Roman" charset="0"/>
                <a:ea typeface="Calibri" pitchFamily="2" charset="0"/>
                <a:cs typeface="Calibri" pitchFamily="2" charset="0"/>
              </a:defRPr>
            </a:lvl5pPr>
            <a:lvl6pPr>
              <a:defRPr lang="de-de" cap="none"/>
            </a:lvl6pPr>
            <a:lvl7pPr>
              <a:defRPr lang="de-de" cap="none"/>
            </a:lvl7pPr>
            <a:lvl8pPr>
              <a:defRPr lang="de-de" cap="none"/>
            </a:lvl8pPr>
            <a:lvl9pPr>
              <a:defRPr lang="de-de" cap="none"/>
            </a:lvl9pPr>
          </a:lstStyle>
          <a:p>
            <a:pPr>
              <a:defRPr lang="de-de"/>
            </a:pPr>
            <a:r>
              <a:t>Formatvorlagen des Textmasters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CAAAAAAAAAMAAAABQAAAAAAAAAAAD//wAAAQAAAP//AAABAA=="/>
              </a:ext>
            </a:extLst>
          </p:cNvSpPr>
          <p:nvPr>
            <p:ph type="dt" sz="half" idx="10"/>
          </p:nvPr>
        </p:nvSpPr>
        <p:spPr/>
        <p:txBody>
          <a:bodyPr/>
          <a:lstStyle>
            <a:lvl1pPr>
              <a:defRPr lang="de-de" cap="none">
                <a:solidFill>
                  <a:srgbClr val="A5A5A5"/>
                </a:solidFill>
              </a:defRPr>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fld id="{35773EEA-A4D8-22C8-96CF-529D70816007}"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r>
              <a:rPr lang="de-de" cap="none">
                <a:solidFill>
                  <a:srgbClr val="A5A5A5"/>
                </a:solidFill>
              </a:rPr>
              <a:t>Kurztitel</a:t>
            </a: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CAAAAAAAAAMAAAABQAAAAAAAAAAAD//wAAAQAAAP//AAABAA=="/>
              </a:ext>
            </a:extLst>
          </p:cNvSpPr>
          <p:nvPr>
            <p:ph type="sldNum" sz="quarter" idx="12"/>
          </p:nvPr>
        </p:nvSpPr>
        <p:spPr/>
        <p:txBody>
          <a:bodyPr/>
          <a:lstStyle>
            <a:lvl1pPr>
              <a:defRPr lang="de-de" cap="none">
                <a:solidFill>
                  <a:srgbClr val="A5A5A5"/>
                </a:solidFill>
              </a:defRPr>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fld id="{3577549E-D0D8-22A2-96CF-26F71A816073}" type="slidenum">
              <a:t>‹Nr.›</a:t>
            </a:fld>
            <a:endParaRPr/>
          </a:p>
        </p:txBody>
      </p:sp>
      <p:sp>
        <p:nvSpPr>
          <p:cNvPr id="7"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AAAAAAAAAAAAAAAAA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QAAGsDAABrQAAAPQgAABAAAAAmAAAACAAAAL2QAAAAAAAAMAAAABQAAAAAAAAAAAD//wAAAQAAAP//AAABAA=="/>
              </a:ext>
            </a:extLst>
          </p:cNvSpPr>
          <p:nvPr>
            <p:ph type="title"/>
          </p:nvPr>
        </p:nvSpPr>
        <p:spPr>
          <a:xfrm>
            <a:off x="675640" y="555625"/>
            <a:ext cx="9796145" cy="783590"/>
          </a:xfrm>
        </p:spPr>
        <p:txBody>
          <a:bodyPr vert="horz" wrap="square" lIns="0" tIns="0" rIns="0" bIns="0" numCol="1" spcCol="215900" anchor="t">
            <a:prstTxWarp prst="textNoShape">
              <a:avLst/>
            </a:prstTxWarp>
          </a:bodyPr>
          <a:lstStyle>
            <a:lvl1pPr algn="l">
              <a:lnSpc>
                <a:spcPts val="2535"/>
              </a:lnSpc>
              <a:defRPr lang="de-de" sz="2175" b="1" cap="none" spc="0" baseline="0">
                <a:solidFill>
                  <a:schemeClr val="tx1"/>
                </a:solidFill>
                <a:latin typeface="Frutiger 45 Light" charset="0"/>
                <a:ea typeface="Calibri Light" pitchFamily="2" charset="0"/>
                <a:cs typeface="Calibri Light" pitchFamily="2" charset="0"/>
              </a:defRPr>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r>
              <a:t>Titelmasterformat durch Klicken bearbeiten</a:t>
            </a: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MAAAABQAAAAAAAAAAAD//wAAAQAAAP//AAABAA=="/>
              </a:ext>
            </a:extLst>
          </p:cNvSpPr>
          <p:nvPr>
            <p:ph type="title"/>
          </p:nvPr>
        </p:nvSpPr>
        <p:spPr/>
        <p:txBody>
          <a:bodyPr/>
          <a:lstStyle/>
          <a:p>
            <a:pPr>
              <a:defRPr lang="de-de"/>
            </a:pPr>
            <a:r>
              <a:t>Mastertitelformat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DYRQAAACYAABAAAAAmAAAACAAAAAAAAAAAAAAAMAAAABQAAAAAAAAAAAD//wAAAQAAAP//AAABAA=="/>
              </a:ext>
            </a:extLst>
          </p:cNvSpPr>
          <p:nvPr>
            <p:ph idx="1"/>
          </p:nvPr>
        </p:nvSpPr>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6B7F-31D8-229D-96CF-C7C825816092}"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4D9B-D5D8-22BB-96CF-23EE03816076}" type="slidenum">
              <a:t>‹Nr.›</a:t>
            </a:fld>
            <a:endParaRP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IUKAADORQAAERwAABAAAAAmAAAACAAAAL2QAAAAAAAAMAAAABQAAAAAAAAAAAD//wAAAQAAAP//AAABAA=="/>
              </a:ext>
            </a:extLst>
          </p:cNvSpPr>
          <p:nvPr>
            <p:ph type="title"/>
          </p:nvPr>
        </p:nvSpPr>
        <p:spPr>
          <a:xfrm>
            <a:off x="831850" y="1710055"/>
            <a:ext cx="10515600" cy="2852420"/>
          </a:xfrm>
        </p:spPr>
        <p:txBody>
          <a:bodyPr vert="horz" wrap="square" lIns="91440" tIns="45720" rIns="91440" bIns="45720" numCol="1" spcCol="215900" anchor="b">
            <a:prstTxWarp prst="textNoShape">
              <a:avLst/>
            </a:prstTxWarp>
          </a:bodyPr>
          <a:lstStyle>
            <a:lvl1pPr>
              <a:defRPr lang="de-de" sz="60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r>
              <a:t>Mastertitelformat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DwcAADORQAAdiUAABAAAAAmAAAACAAAAAGAAAAAAAAAMAAAABQAAAAAAAAAAAD//wAAAQAAAP//AAABAA=="/>
              </a:ext>
            </a:extLst>
          </p:cNvSpPr>
          <p:nvPr>
            <p:ph idx="1"/>
          </p:nvPr>
        </p:nvSpPr>
        <p:spPr>
          <a:xfrm>
            <a:off x="831850" y="4589780"/>
            <a:ext cx="10515600" cy="1499870"/>
          </a:xfrm>
        </p:spPr>
        <p:txBody>
          <a:bodyPr/>
          <a:lstStyle>
            <a:lvl1pPr marL="0" indent="0">
              <a:buNone/>
              <a:defRPr lang="de-de" sz="2400" cap="none">
                <a:solidFill>
                  <a:srgbClr val="8C8C8C"/>
                </a:solidFill>
              </a:defRPr>
            </a:lvl1pPr>
            <a:lvl2pPr marL="457200" indent="0">
              <a:buNone/>
              <a:defRPr lang="de-de" sz="2000" cap="none">
                <a:solidFill>
                  <a:srgbClr val="8C8C8C"/>
                </a:solidFill>
              </a:defRPr>
            </a:lvl2pPr>
            <a:lvl3pPr marL="914400" indent="0">
              <a:buNone/>
              <a:defRPr lang="de-de" sz="1800" cap="none">
                <a:solidFill>
                  <a:srgbClr val="8C8C8C"/>
                </a:solidFill>
              </a:defRPr>
            </a:lvl3pPr>
            <a:lvl4pPr marL="1371600" indent="0">
              <a:buNone/>
              <a:defRPr lang="de-de" sz="1600" cap="none">
                <a:solidFill>
                  <a:srgbClr val="8C8C8C"/>
                </a:solidFill>
              </a:defRPr>
            </a:lvl4pPr>
            <a:lvl5pPr marL="1828800" indent="0">
              <a:buNone/>
              <a:defRPr lang="de-de" sz="1600" cap="none">
                <a:solidFill>
                  <a:srgbClr val="8C8C8C"/>
                </a:solidFill>
              </a:defRPr>
            </a:lvl5pPr>
            <a:lvl6pPr marL="2286000" indent="0">
              <a:buNone/>
              <a:defRPr lang="de-de" sz="1600" cap="none">
                <a:solidFill>
                  <a:srgbClr val="8C8C8C"/>
                </a:solidFill>
              </a:defRPr>
            </a:lvl6pPr>
            <a:lvl7pPr marL="2743200" indent="0">
              <a:buNone/>
              <a:defRPr lang="de-de" sz="1600" cap="none">
                <a:solidFill>
                  <a:srgbClr val="8C8C8C"/>
                </a:solidFill>
              </a:defRPr>
            </a:lvl7pPr>
            <a:lvl8pPr marL="3200400" indent="0">
              <a:buNone/>
              <a:defRPr lang="de-de" sz="1600" cap="none">
                <a:solidFill>
                  <a:srgbClr val="8C8C8C"/>
                </a:solidFill>
              </a:defRPr>
            </a:lvl8pPr>
            <a:lvl9pPr marL="3657600" indent="0">
              <a:buNone/>
              <a:defRPr lang="de-de" sz="1600" cap="none">
                <a:solidFill>
                  <a:srgbClr val="8C8C8C"/>
                </a:solidFill>
              </a:defRPr>
            </a:lvl9pPr>
          </a:lstStyle>
          <a:p>
            <a:pPr>
              <a:defRPr lang="de-de"/>
            </a:pPr>
            <a:r>
              <a:t>Mastertextformat bearbeiten</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15E7-A9D8-22E3-96CF-5FB65B81600A}"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07F6-B8D8-22F1-96CF-4EA44981601B}" type="slidenum">
              <a:t>‹Nr.›</a:t>
            </a:fld>
            <a:endParaRP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N8N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MAAAABQAAAAAAAAAAAD//wAAAQAAAP//AAABAA=="/>
              </a:ext>
            </a:extLst>
          </p:cNvSpPr>
          <p:nvPr>
            <p:ph type="title"/>
          </p:nvPr>
        </p:nvSpPr>
        <p:spPr/>
        <p:txBody>
          <a:bodyPr/>
          <a:lstStyle/>
          <a:p>
            <a:pPr>
              <a:defRPr lang="de-de"/>
            </a:pPr>
            <a:r>
              <a:t>Mastertitelformat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sLAAAIJQAAACYAABAAAAAmAAAACAAAAAEAAAAAAAAAMAAAABQAAAAAAAAAAAD//wAAAQAAAP//AAABAA=="/>
              </a:ext>
            </a:extLst>
          </p:cNvSpPr>
          <p:nvPr>
            <p:ph idx="1"/>
          </p:nvPr>
        </p:nvSpPr>
        <p:spPr>
          <a:xfrm>
            <a:off x="838200" y="1825625"/>
            <a:ext cx="5181600" cy="435165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Inhalt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DsLAADYRQAAACYAABAAAAAmAAAACAAAAAEAAAAAAAAAMAAAABQAAAAAAAAAAAD//wAAAQAAAP//AAABAA=="/>
              </a:ext>
            </a:extLst>
          </p:cNvSpPr>
          <p:nvPr>
            <p:ph idx="2"/>
          </p:nvPr>
        </p:nvSpPr>
        <p:spPr>
          <a:xfrm>
            <a:off x="6172200" y="1825625"/>
            <a:ext cx="5181600" cy="435165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5"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6B7D-33D8-229D-96CF-C5C825816090}" type="datetime1">
              <a:t>21.12.2025</a:t>
            </a:fld>
            <a:endParaRP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41F8-B6D8-22B7-96CF-40E20F816015}" type="slidenum">
              <a:t>‹Nr.›</a:t>
            </a:fld>
            <a:endParaRP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D8CAADbRQAAZwoAABAAAAAmAAAACAAAAAEAAAAAAAAAMAAAABQAAAAAAAAAAAD//wAAAQAAAP//AAABAA=="/>
              </a:ext>
            </a:extLst>
          </p:cNvSpPr>
          <p:nvPr>
            <p:ph type="title"/>
          </p:nvPr>
        </p:nvSpPr>
        <p:spPr>
          <a:xfrm>
            <a:off x="840105" y="365125"/>
            <a:ext cx="10515600" cy="1325880"/>
          </a:xfrm>
        </p:spPr>
        <p:txBody>
          <a:bodyPr/>
          <a:lstStyle/>
          <a:p>
            <a:pPr>
              <a:defRPr lang="de-de"/>
            </a:pPr>
            <a:r>
              <a:t>Mastertitelformat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ibj+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FgKAADlJAAAaQ8AABAAAAAmAAAACAAAAL2QAAAAAAAAMAAAABQAAAAAAAAAAAD//wAAAQAAAP//AAABAA=="/>
              </a:ext>
            </a:extLst>
          </p:cNvSpPr>
          <p:nvPr>
            <p:ph idx="1"/>
          </p:nvPr>
        </p:nvSpPr>
        <p:spPr>
          <a:xfrm>
            <a:off x="840105" y="1681480"/>
            <a:ext cx="5157470" cy="823595"/>
          </a:xfrm>
        </p:spPr>
        <p:txBody>
          <a:bodyPr vert="horz" wrap="square" lIns="91440" tIns="45720" rIns="91440" bIns="45720" numCol="1" spcCol="215900" anchor="b">
            <a:prstTxWarp prst="textNoShape">
              <a:avLst/>
            </a:prstTxWarp>
          </a:bodyPr>
          <a:lstStyle>
            <a:lvl1pPr marL="0" indent="0">
              <a:buNone/>
              <a:defRPr lang="de-de" sz="2400" b="1" cap="none"/>
            </a:lvl1pPr>
            <a:lvl2pPr marL="457200" indent="0">
              <a:buNone/>
              <a:defRPr lang="de-de" sz="2000" b="1" cap="none"/>
            </a:lvl2pPr>
            <a:lvl3pPr marL="914400" indent="0">
              <a:buNone/>
              <a:defRPr lang="de-de" sz="1800" b="1" cap="none"/>
            </a:lvl3pPr>
            <a:lvl4pPr marL="1371600" indent="0">
              <a:buNone/>
              <a:defRPr lang="de-de" sz="1600" b="1" cap="none"/>
            </a:lvl4pPr>
            <a:lvl5pPr marL="1828800" indent="0">
              <a:buNone/>
              <a:defRPr lang="de-de" sz="1600" b="1" cap="none"/>
            </a:lvl5pPr>
            <a:lvl6pPr marL="2286000" indent="0">
              <a:buNone/>
              <a:defRPr lang="de-de" sz="1600" b="1" cap="none"/>
            </a:lvl6pPr>
            <a:lvl7pPr marL="2743200" indent="0">
              <a:buNone/>
              <a:defRPr lang="de-de" sz="1600" b="1" cap="none"/>
            </a:lvl7pPr>
            <a:lvl8pPr marL="3200400" indent="0">
              <a:buNone/>
              <a:defRPr lang="de-de" sz="1600" b="1" cap="none"/>
            </a:lvl8pPr>
            <a:lvl9pPr marL="3657600" indent="0">
              <a:buNone/>
              <a:defRPr lang="de-de" sz="1600" b="1" cap="none"/>
            </a:lvl9pPr>
          </a:lstStyle>
          <a:p>
            <a:pPr>
              <a:defRPr lang="de-de"/>
            </a:pPr>
            <a:r>
              <a:t>Mastertextformat bearbeiten</a:t>
            </a:r>
          </a:p>
        </p:txBody>
      </p:sp>
      <p:sp>
        <p:nvSpPr>
          <p:cNvPr id="4" name="Inhalt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DR8t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GkPAADlJAAAFCYAABAAAAAmAAAACAAAAAEAAAAAAAAAMAAAABQAAAAAAAAAAAD//wAAAQAAAP//AAABAA=="/>
              </a:ext>
            </a:extLst>
          </p:cNvSpPr>
          <p:nvPr>
            <p:ph idx="2"/>
          </p:nvPr>
        </p:nvSpPr>
        <p:spPr>
          <a:xfrm>
            <a:off x="840105" y="2505075"/>
            <a:ext cx="5157470" cy="368490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5" name="Text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FgKAADbRQAAaQ8AABAAAAAmAAAACAAAAL2QAAAAAAAAMAAAABQAAAAAAAAAAAD//wAAAQAAAP//AAABAA=="/>
              </a:ext>
            </a:extLst>
          </p:cNvSpPr>
          <p:nvPr>
            <p:ph idx="3"/>
          </p:nvPr>
        </p:nvSpPr>
        <p:spPr>
          <a:xfrm>
            <a:off x="6172200" y="1681480"/>
            <a:ext cx="5183505" cy="823595"/>
          </a:xfrm>
        </p:spPr>
        <p:txBody>
          <a:bodyPr vert="horz" wrap="square" lIns="91440" tIns="45720" rIns="91440" bIns="45720" numCol="1" spcCol="215900" anchor="b">
            <a:prstTxWarp prst="textNoShape">
              <a:avLst/>
            </a:prstTxWarp>
          </a:bodyPr>
          <a:lstStyle>
            <a:lvl1pPr marL="0" indent="0">
              <a:buNone/>
              <a:defRPr lang="de-de" sz="2400" b="1" cap="none"/>
            </a:lvl1pPr>
            <a:lvl2pPr marL="457200" indent="0">
              <a:buNone/>
              <a:defRPr lang="de-de" sz="2000" b="1" cap="none"/>
            </a:lvl2pPr>
            <a:lvl3pPr marL="914400" indent="0">
              <a:buNone/>
              <a:defRPr lang="de-de" sz="1800" b="1" cap="none"/>
            </a:lvl3pPr>
            <a:lvl4pPr marL="1371600" indent="0">
              <a:buNone/>
              <a:defRPr lang="de-de" sz="1600" b="1" cap="none"/>
            </a:lvl4pPr>
            <a:lvl5pPr marL="1828800" indent="0">
              <a:buNone/>
              <a:defRPr lang="de-de" sz="1600" b="1" cap="none"/>
            </a:lvl5pPr>
            <a:lvl6pPr marL="2286000" indent="0">
              <a:buNone/>
              <a:defRPr lang="de-de" sz="1600" b="1" cap="none"/>
            </a:lvl6pPr>
            <a:lvl7pPr marL="2743200" indent="0">
              <a:buNone/>
              <a:defRPr lang="de-de" sz="1600" b="1" cap="none"/>
            </a:lvl7pPr>
            <a:lvl8pPr marL="3200400" indent="0">
              <a:buNone/>
              <a:defRPr lang="de-de" sz="1600" b="1" cap="none"/>
            </a:lvl8pPr>
            <a:lvl9pPr marL="3657600" indent="0">
              <a:buNone/>
              <a:defRPr lang="de-de" sz="1600" b="1" cap="none"/>
            </a:lvl9pPr>
          </a:lstStyle>
          <a:p>
            <a:pPr>
              <a:defRPr lang="de-de"/>
            </a:pPr>
            <a:r>
              <a:t>Mastertextformat bearbeiten</a:t>
            </a:r>
          </a:p>
        </p:txBody>
      </p:sp>
      <p:sp>
        <p:nvSpPr>
          <p:cNvPr id="6" name="Inhalts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YK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GkPAADbRQAAFCYAABAAAAAmAAAACAAAAAEAAAAAAAAAMAAAABQAAAAAAAAAAAD//wAAAQAAAP//AAABAA=="/>
              </a:ext>
            </a:extLst>
          </p:cNvSpPr>
          <p:nvPr>
            <p:ph idx="4"/>
          </p:nvPr>
        </p:nvSpPr>
        <p:spPr>
          <a:xfrm>
            <a:off x="6172200" y="2505075"/>
            <a:ext cx="5183505" cy="3684905"/>
          </a:xfrm>
        </p:spPr>
        <p:txBody>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7" name="Datums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YM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3F41-0FD8-22C9-96CF-F99C718160AC}" type="datetime1">
              <a:t>21.12.2025</a:t>
            </a:fld>
            <a:endParaRPr/>
          </a:p>
        </p:txBody>
      </p:sp>
      <p:sp>
        <p:nvSpPr>
          <p:cNvPr id="8" name="Fußzeilenplatzhalter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0xqz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9" name="Foliennummernplatzhalter 8"/>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6364-2AD8-2295-96CF-DCC02D816089}" type="slidenum">
              <a:t>‹Nr.›</a:t>
            </a:fld>
            <a:endParaRP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YRQAAZwoAABAAAAAmAAAACAAAAAAAAAAAAAAAMAAAABQAAAAAAAAAAAD//wAAAQAAAP//AAABAA=="/>
              </a:ext>
            </a:extLst>
          </p:cNvSpPr>
          <p:nvPr>
            <p:ph type="title"/>
          </p:nvPr>
        </p:nvSpPr>
        <p:spPr/>
        <p:txBody>
          <a:bodyPr/>
          <a:lstStyle/>
          <a:p>
            <a:pPr>
              <a:defRPr lang="de-de"/>
            </a:pPr>
            <a:r>
              <a:t>Mastertitelformat bearbeiten</a:t>
            </a:r>
          </a:p>
        </p:txBody>
      </p:sp>
      <p:sp>
        <p:nvSpPr>
          <p:cNvPr id="3" name="Datum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2F1F-51D8-22D9-96CF-A78C618160F2}" type="datetime1">
              <a:t>21.12.2025</a:t>
            </a:fld>
            <a:endParaRPr/>
          </a:p>
        </p:txBody>
      </p:sp>
      <p:sp>
        <p:nvSpPr>
          <p:cNvPr id="4" name="Fußzeile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HArz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5"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3B8A-C4D8-22CD-96CF-329875816067}" type="slidenum">
              <a:t>‹Nr.›</a:t>
            </a:fld>
            <a:endParaRP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3BC2-8CD8-22CD-96CF-7A987581602F}" type="datetime1">
              <a:t>21.12.2025</a:t>
            </a:fld>
            <a:endParaRPr/>
          </a:p>
        </p:txBody>
      </p:sp>
      <p:sp>
        <p:nvSpPr>
          <p:cNvPr id="3" name="Fußzeilen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4" name="Foliennummern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Q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059D-D3D8-22F3-96CF-25A64B816070}" type="slidenum">
              <a:t>‹Nr.›</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CUj+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L2QAAAAAAAAMAAAABQAAAAAAAAAAAD//wAAAQAAAP//AAAB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de-de" sz="32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r>
              <a:t>Mastertitelformat bearbeiten</a:t>
            </a:r>
          </a:p>
        </p:txBody>
      </p:sp>
      <p:sp>
        <p:nvSpPr>
          <p:cNvPr id="3" name="Inhalts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MAAAABQAAAAAAAAAAAD//wAAAQAAAP//AAABAA=="/>
              </a:ext>
            </a:extLst>
          </p:cNvSpPr>
          <p:nvPr>
            <p:ph idx="1"/>
          </p:nvPr>
        </p:nvSpPr>
        <p:spPr>
          <a:xfrm>
            <a:off x="5183505" y="987425"/>
            <a:ext cx="6172200" cy="4873625"/>
          </a:xfrm>
        </p:spPr>
        <p:txBody>
          <a:bodyPr/>
          <a:lstStyle>
            <a:lvl1pPr>
              <a:defRPr lang="de-de" sz="3200" cap="none"/>
            </a:lvl1pPr>
            <a:lvl2pPr>
              <a:defRPr lang="de-de" sz="2800" cap="none"/>
            </a:lvl2pPr>
            <a:lvl3pPr>
              <a:defRPr lang="de-de" sz="2400" cap="none"/>
            </a:lvl3pPr>
            <a:lvl4pPr>
              <a:defRPr lang="de-de" sz="2000" cap="none"/>
            </a:lvl4pPr>
            <a:lvl5pPr>
              <a:defRPr lang="de-de" sz="2000" cap="none"/>
            </a:lvl5pPr>
            <a:lvl6pPr>
              <a:defRPr lang="de-de" sz="2000" cap="none"/>
            </a:lvl6pPr>
            <a:lvl7pPr>
              <a:defRPr lang="de-de" sz="2000" cap="none"/>
            </a:lvl7pPr>
            <a:lvl8pPr>
              <a:defRPr lang="de-de" sz="2000" cap="none"/>
            </a:lvl8pPr>
            <a:lvl9pPr>
              <a:defRPr lang="de-de" sz="2000" cap="none"/>
            </a:lvl9p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1JUs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MAAAABQAAAAAAAAAAAD//wAAAQAAAP//AAABAA=="/>
              </a:ext>
            </a:extLst>
          </p:cNvSpPr>
          <p:nvPr>
            <p:ph idx="2"/>
          </p:nvPr>
        </p:nvSpPr>
        <p:spPr>
          <a:xfrm>
            <a:off x="840105" y="2057400"/>
            <a:ext cx="3931920" cy="3811905"/>
          </a:xfrm>
        </p:spPr>
        <p:txBody>
          <a:bodyPr/>
          <a:lstStyle>
            <a:lvl1pPr marL="0" indent="0">
              <a:buNone/>
              <a:defRPr lang="de-de" sz="1600" cap="none"/>
            </a:lvl1pPr>
            <a:lvl2pPr marL="457200" indent="0">
              <a:buNone/>
              <a:defRPr lang="de-de" sz="1400" cap="none"/>
            </a:lvl2pPr>
            <a:lvl3pPr marL="914400" indent="0">
              <a:buNone/>
              <a:defRPr lang="de-de" sz="1200" cap="none"/>
            </a:lvl3pPr>
            <a:lvl4pPr marL="1371600" indent="0">
              <a:buNone/>
              <a:defRPr lang="de-de" sz="1000" cap="none"/>
            </a:lvl4pPr>
            <a:lvl5pPr marL="1828800" indent="0">
              <a:buNone/>
              <a:defRPr lang="de-de" sz="1000" cap="none"/>
            </a:lvl5pPr>
            <a:lvl6pPr marL="2286000" indent="0">
              <a:buNone/>
              <a:defRPr lang="de-de" sz="1000" cap="none"/>
            </a:lvl6pPr>
            <a:lvl7pPr marL="2743200" indent="0">
              <a:buNone/>
              <a:defRPr lang="de-de" sz="1000" cap="none"/>
            </a:lvl7pPr>
            <a:lvl8pPr marL="3200400" indent="0">
              <a:buNone/>
              <a:defRPr lang="de-de" sz="1000" cap="none"/>
            </a:lvl8pPr>
            <a:lvl9pPr marL="3657600" indent="0">
              <a:buNone/>
              <a:defRPr lang="de-de" sz="1000" cap="none"/>
            </a:lvl9pPr>
          </a:lstStyle>
          <a:p>
            <a:pPr>
              <a:defRPr lang="de-de"/>
            </a:pPr>
            <a:r>
              <a:t>Mastertextformat bearbeiten</a:t>
            </a:r>
          </a:p>
        </p:txBody>
      </p:sp>
      <p:sp>
        <p:nvSpPr>
          <p:cNvPr id="5"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HR8t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6C58-16D8-229A-96CF-E0CF228160B5}" type="datetime1">
              <a:t>21.12.2025</a:t>
            </a:fld>
            <a:endParaRP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CYj+U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2A6F-21D8-22DC-96CF-D78964816082}" type="slidenum">
              <a:t>‹Nr.›</a:t>
            </a:fld>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NACAABbHQAAqAwAABAAAAAmAAAACAAAAL2QAAAAAAAAMAAAABQAAAAAAAAAAAD//wAAAQAAAP//AAAB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de-de" sz="3200" cap="none"/>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r>
              <a:t>Mastertitelformat bearbeiten</a:t>
            </a:r>
          </a:p>
        </p:txBody>
      </p:sp>
      <p:sp>
        <p:nvSpPr>
          <p:cNvPr id="3" name="Bild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hR68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4x8AABMGAADbRQAADiQAABAAAAAmAAAACAAAAAGAAAAAAAAAMAAAABQAAAAAAAAAAAD//wAAAQAAAP//AAABAA=="/>
              </a:ext>
            </a:extLst>
          </p:cNvSpPr>
          <p:nvPr>
            <p:ph type="pic" idx="1"/>
          </p:nvPr>
        </p:nvSpPr>
        <p:spPr>
          <a:xfrm>
            <a:off x="5183505" y="987425"/>
            <a:ext cx="6172200" cy="4873625"/>
          </a:xfrm>
        </p:spPr>
        <p:txBody>
          <a:bodyPr/>
          <a:lstStyle>
            <a:lvl1pPr marL="0" indent="0">
              <a:buNone/>
              <a:defRPr lang="de-de" sz="3200" cap="none"/>
            </a:lvl1pPr>
            <a:lvl2pPr marL="457200" indent="0">
              <a:buNone/>
              <a:defRPr lang="de-de" sz="2800" cap="none"/>
            </a:lvl2pPr>
            <a:lvl3pPr marL="914400" indent="0">
              <a:buNone/>
              <a:defRPr lang="de-de" sz="2400" cap="none"/>
            </a:lvl3pPr>
            <a:lvl4pPr marL="1371600" indent="0">
              <a:buNone/>
              <a:defRPr lang="de-de" sz="2000" cap="none"/>
            </a:lvl4pPr>
            <a:lvl5pPr marL="1828800" indent="0">
              <a:buNone/>
              <a:defRPr lang="de-de" sz="2000" cap="none"/>
            </a:lvl5pPr>
            <a:lvl6pPr marL="2286000" indent="0">
              <a:buNone/>
              <a:defRPr lang="de-de" sz="2000" cap="none"/>
            </a:lvl6pPr>
            <a:lvl7pPr marL="2743200" indent="0">
              <a:buNone/>
              <a:defRPr lang="de-de" sz="2000" cap="none"/>
            </a:lvl7pPr>
            <a:lvl8pPr marL="3200400" indent="0">
              <a:buNone/>
              <a:defRPr lang="de-de" sz="2000" cap="none"/>
            </a:lvl8pPr>
            <a:lvl9pPr marL="3657600" indent="0">
              <a:buNone/>
              <a:defRPr lang="de-de" sz="2000" cap="none"/>
            </a:lvl9pPr>
          </a:lstStyle>
          <a:p>
            <a:pPr>
              <a:defRPr lang="de-de"/>
            </a:pPr>
            <a:endParaRPr/>
          </a:p>
        </p:txBody>
      </p:sp>
      <p:sp>
        <p:nvSpPr>
          <p:cNvPr id="4" name="Text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E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KgMAABbHQAAGyQAABAAAAAmAAAACAAAAAGAAAAAAAAAMAAAABQAAAAAAAAAAAD//wAAAQAAAP//AAABAA=="/>
              </a:ext>
            </a:extLst>
          </p:cNvSpPr>
          <p:nvPr>
            <p:ph idx="2"/>
          </p:nvPr>
        </p:nvSpPr>
        <p:spPr>
          <a:xfrm>
            <a:off x="840105" y="2057400"/>
            <a:ext cx="3931920" cy="3811905"/>
          </a:xfrm>
        </p:spPr>
        <p:txBody>
          <a:bodyPr/>
          <a:lstStyle>
            <a:lvl1pPr marL="0" indent="0">
              <a:buNone/>
              <a:defRPr lang="de-de" sz="1600" cap="none"/>
            </a:lvl1pPr>
            <a:lvl2pPr marL="457200" indent="0">
              <a:buNone/>
              <a:defRPr lang="de-de" sz="1400" cap="none"/>
            </a:lvl2pPr>
            <a:lvl3pPr marL="914400" indent="0">
              <a:buNone/>
              <a:defRPr lang="de-de" sz="1200" cap="none"/>
            </a:lvl3pPr>
            <a:lvl4pPr marL="1371600" indent="0">
              <a:buNone/>
              <a:defRPr lang="de-de" sz="1000" cap="none"/>
            </a:lvl4pPr>
            <a:lvl5pPr marL="1828800" indent="0">
              <a:buNone/>
              <a:defRPr lang="de-de" sz="1000" cap="none"/>
            </a:lvl5pPr>
            <a:lvl6pPr marL="2286000" indent="0">
              <a:buNone/>
              <a:defRPr lang="de-de" sz="1000" cap="none"/>
            </a:lvl6pPr>
            <a:lvl7pPr marL="2743200" indent="0">
              <a:buNone/>
              <a:defRPr lang="de-de" sz="1000" cap="none"/>
            </a:lvl7pPr>
            <a:lvl8pPr marL="3200400" indent="0">
              <a:buNone/>
              <a:defRPr lang="de-de" sz="1000" cap="none"/>
            </a:lvl8pPr>
            <a:lvl9pPr marL="3657600" indent="0">
              <a:buNone/>
              <a:defRPr lang="de-de" sz="1000" cap="none"/>
            </a:lvl9pPr>
          </a:lstStyle>
          <a:p>
            <a:pPr>
              <a:defRPr lang="de-de"/>
            </a:pPr>
            <a:r>
              <a:t>Mastertextformat bearbeiten</a:t>
            </a:r>
          </a:p>
        </p:txBody>
      </p:sp>
      <p:sp>
        <p:nvSpPr>
          <p:cNvPr id="5" name="Datums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MAAAABQAAAAAAAAAAAD//wAAAQAAAP//AAABAA=="/>
              </a:ext>
            </a:extLst>
          </p:cNvSpPr>
          <p:nvPr>
            <p:ph type="dt" sz="half" idx="10"/>
          </p:nvPr>
        </p:nvSpPr>
        <p:spPr/>
        <p:txBody>
          <a:bodyPr/>
          <a:lstStyle/>
          <a:p>
            <a:pPr>
              <a:defRPr lang="de-de"/>
            </a:pPr>
            <a:fld id="{357744CA-84D8-22B2-96CF-72E70A816027}" type="datetime1">
              <a:t>21.12.2025</a:t>
            </a:fld>
            <a:endParaRPr/>
          </a:p>
        </p:txBody>
      </p:sp>
      <p:sp>
        <p:nvSpPr>
          <p:cNvPr id="6" name="Fußzeile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MAAAABQAAAAAAAAAAAD//wAAAQAAAP//AAABAA=="/>
              </a:ext>
            </a:extLst>
          </p:cNvSpPr>
          <p:nvPr>
            <p:ph type="ftr" sz="quarter" idx="11"/>
          </p:nvPr>
        </p:nvSpPr>
        <p:spPr/>
        <p:txBody>
          <a:bodyPr/>
          <a:lstStyle/>
          <a:p>
            <a:pPr>
              <a:defRPr lang="de-de"/>
            </a:pPr>
            <a:endParaRPr/>
          </a:p>
        </p:txBody>
      </p:sp>
      <p:sp>
        <p:nvSpPr>
          <p:cNvPr id="7" name="Foliennummernplatzhalt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bnBDc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3E4E-00D8-22C8-96CF-F69D708160A3}" type="slidenum">
              <a:t>‹Nr.›</a:t>
            </a:fld>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8CAADYRQAAZwoAABAAAAAmAAAACAAAAL8fAAAAAAAAMAAAABQAAAAAAAAAAAD//wAAAQAAAP//AAABAA=="/>
              </a:ext>
            </a:extLst>
          </p:cNvSpPr>
          <p:nvPr>
            <p:ph type="title"/>
          </p:nvPr>
        </p:nvSpPr>
        <p:spPr>
          <a:xfrm>
            <a:off x="838200" y="365125"/>
            <a:ext cx="10515600" cy="1325880"/>
          </a:xfrm>
          <a:prstGeom prst="rect">
            <a:avLst/>
          </a:prstGeom>
        </p:spPr>
        <p:txBody>
          <a:bodyPr vert="horz" wrap="square" lIns="91440" tIns="45720" rIns="91440" bIns="45720" numCol="1" spcCol="215900" anchor="ctr">
            <a:prstTxWarp prst="textNoShape">
              <a:avLst/>
            </a:prstTxWarp>
          </a:bodyPr>
          <a:lstStyle/>
          <a:p>
            <a:pPr>
              <a:defRPr lang="de-de"/>
            </a:pPr>
            <a:r>
              <a:t>Mastertitelformat bearbeiten</a:t>
            </a:r>
          </a:p>
        </p:txBody>
      </p:sp>
      <p:sp>
        <p:nvSpPr>
          <p:cNvPr id="3" name="Textplatzhalt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sLAADYRQAAACYAABAAAAAmAAAACAAAAL8fAAAAAAAAMAAAABQAAAAAAAAAAAD//wAAAQAAAP//AAABAA=="/>
              </a:ext>
            </a:extLst>
          </p:cNvSpPr>
          <p:nvPr>
            <p:ph type="body" idx="1"/>
          </p:nvPr>
        </p:nvSpPr>
        <p:spPr>
          <a:xfrm>
            <a:off x="838200" y="1825625"/>
            <a:ext cx="10515600" cy="4351655"/>
          </a:xfrm>
          <a:prstGeom prst="rect">
            <a:avLst/>
          </a:prstGeom>
        </p:spPr>
        <p:txBody>
          <a:bodyPr vert="horz" wrap="square" lIns="91440" tIns="45720" rIns="91440" bIns="45720" numCol="1" spcCol="215900" anchor="t">
            <a:prstTxWarp prst="textNoShape">
              <a:avLst/>
            </a:prstTxWarp>
          </a:bodyPr>
          <a:lstStyle/>
          <a:p>
            <a:pPr>
              <a:defRPr lang="de-de"/>
            </a:pPr>
            <a:r>
              <a:t>Mastertextformat bearbeiten</a:t>
            </a:r>
          </a:p>
          <a:p>
            <a:pPr lvl="1">
              <a:defRPr lang="de-de"/>
            </a:pPr>
            <a:r>
              <a:t>Second level</a:t>
            </a:r>
          </a:p>
          <a:p>
            <a:pPr lvl="2">
              <a:defRPr lang="de-de"/>
            </a:pPr>
            <a:r>
              <a:t>Third level</a:t>
            </a:r>
          </a:p>
          <a:p>
            <a:pPr lvl="3">
              <a:defRPr lang="de-de"/>
            </a:pPr>
            <a:r>
              <a:t>Fourth level</a:t>
            </a:r>
          </a:p>
          <a:p>
            <a:pPr lvl="4">
              <a:defRPr lang="de-de"/>
            </a:pPr>
            <a:r>
              <a:t>Fifth level</a:t>
            </a:r>
          </a:p>
        </p:txBody>
      </p:sp>
      <p:sp>
        <p:nvSpPr>
          <p:cNvPr id="4" name="Datumsplatzhalt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BonAAAIFgAAWSkAABAAAAAmAAAACAAAAL+fAAAAAAAAMAAAABQAAAAAAAAAAAD//wAAAQAAAP//AAABAA=="/>
              </a:ext>
            </a:extLst>
          </p:cNvSpPr>
          <p:nvPr>
            <p:ph type="dt" sz="half" idx="2"/>
          </p:nvPr>
        </p:nvSpPr>
        <p:spPr>
          <a:xfrm>
            <a:off x="838200" y="6356350"/>
            <a:ext cx="2743200" cy="365125"/>
          </a:xfrm>
          <a:prstGeom prst="rect">
            <a:avLst/>
          </a:prstGeom>
        </p:spPr>
        <p:txBody>
          <a:bodyPr vert="horz" wrap="square" lIns="91440" tIns="45720" rIns="91440" bIns="45720" numCol="1" spcCol="215900" anchor="ctr">
            <a:prstTxWarp prst="textNoShape">
              <a:avLst/>
            </a:prstTxWarp>
          </a:bodyPr>
          <a:lstStyle>
            <a:lvl1pPr algn="l">
              <a:defRPr lang="de-de" sz="1200" cap="none">
                <a:solidFill>
                  <a:srgbClr val="8C8C8C"/>
                </a:solidFill>
              </a:defRPr>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fld id="{35771144-0AD8-22E7-96CF-FCB25F8160A9}" type="datetime1">
              <a:t>21.12.2025</a:t>
            </a:fld>
            <a:endParaRPr/>
          </a:p>
        </p:txBody>
      </p:sp>
      <p:sp>
        <p:nvSpPr>
          <p:cNvPr id="5" name="Fußzeile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2BgAABonAAAoMgAAWSkAABAAAAAmAAAACAAAAL+fAAAAAAAAMAAAABQAAAAAAAAAAAD//wAAAQAAAP//AAABAA=="/>
              </a:ext>
            </a:extLst>
          </p:cNvSpPr>
          <p:nvPr>
            <p:ph type="ftr" sz="quarter" idx="3"/>
          </p:nvPr>
        </p:nvSpPr>
        <p:spPr>
          <a:xfrm>
            <a:off x="4038600" y="6356350"/>
            <a:ext cx="4114800" cy="365125"/>
          </a:xfrm>
          <a:prstGeom prst="rect">
            <a:avLst/>
          </a:prstGeom>
        </p:spPr>
        <p:txBody>
          <a:bodyPr vert="horz" wrap="square" lIns="91440" tIns="45720" rIns="91440" bIns="45720" numCol="1" spcCol="215900" anchor="ctr">
            <a:prstTxWarp prst="textNoShape">
              <a:avLst/>
            </a:prstTxWarp>
          </a:bodyPr>
          <a:lstStyle>
            <a:lvl1pPr algn="ctr">
              <a:defRPr lang="de-de" sz="1200" cap="none">
                <a:solidFill>
                  <a:srgbClr val="8C8C8C"/>
                </a:solidFill>
              </a:defRPr>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endParaRPr/>
          </a:p>
        </p:txBody>
      </p:sp>
      <p:sp>
        <p:nvSpPr>
          <p:cNvPr id="6" name="Foliennummernplatzhalt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DQAABonAADYRQAAWSkAABAAAAAmAAAACAAAAL+fAAAAAAAAMAAAABQAAAAAAAAAAAD//wAAAQAAAP//AAABAA=="/>
              </a:ext>
            </a:extLst>
          </p:cNvSpPr>
          <p:nvPr>
            <p:ph type="sldNum" sz="quarter" idx="4"/>
          </p:nvPr>
        </p:nvSpPr>
        <p:spPr>
          <a:xfrm>
            <a:off x="8610600" y="6356350"/>
            <a:ext cx="2743200" cy="365125"/>
          </a:xfrm>
          <a:prstGeom prst="rect">
            <a:avLst/>
          </a:prstGeom>
        </p:spPr>
        <p:txBody>
          <a:bodyPr vert="horz" wrap="square" lIns="91440" tIns="45720" rIns="91440" bIns="45720" numCol="1" spcCol="215900" anchor="ctr">
            <a:prstTxWarp prst="textNoShape">
              <a:avLst/>
            </a:prstTxWarp>
          </a:bodyPr>
          <a:lstStyle>
            <a:lvl1pPr algn="r">
              <a:defRPr lang="de-de" sz="1200" cap="none">
                <a:solidFill>
                  <a:srgbClr val="8C8C8C"/>
                </a:solidFill>
              </a:defRPr>
            </a:lvl1pPr>
            <a:lvl2pPr>
              <a:defRPr lang="de-de" cap="none"/>
            </a:lvl2pPr>
            <a:lvl3pPr>
              <a:defRPr lang="de-de" cap="none"/>
            </a:lvl3pPr>
            <a:lvl4pPr>
              <a:defRPr lang="de-de" cap="none"/>
            </a:lvl4pPr>
            <a:lvl5pPr>
              <a:defRPr lang="de-de" cap="none"/>
            </a:lvl5pPr>
            <a:lvl6pPr>
              <a:defRPr lang="de-de" cap="none"/>
            </a:lvl6pPr>
            <a:lvl7pPr>
              <a:defRPr lang="de-de" cap="none"/>
            </a:lvl7pPr>
            <a:lvl8pPr>
              <a:defRPr lang="de-de" cap="none"/>
            </a:lvl8pPr>
            <a:lvl9pPr>
              <a:defRPr lang="de-de" cap="none"/>
            </a:lvl9pPr>
          </a:lstStyle>
          <a:p>
            <a:pPr>
              <a:defRPr lang="de-de"/>
            </a:pPr>
            <a:fld id="{35777D5E-10D8-228B-96CF-E6DE338160B3}"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marL="0" marR="0" indent="0" algn="l" defTabSz="914400">
        <a:lnSpc>
          <a:spcPct val="90000"/>
        </a:lnSpc>
        <a:spcBef>
          <a:spcPts val="0"/>
        </a:spcBef>
        <a:spcAft>
          <a:spcPts val="0"/>
        </a:spcAft>
        <a:buNone/>
        <a:tabLst/>
        <a:defRPr lang="de-de" sz="4400" b="0" i="0" u="none" strike="noStrike" kern="1" cap="none"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de-de" sz="2800" b="0" i="0" u="none" strike="noStrike" kern="1" cap="none"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de-de" sz="2400" b="0" i="0" u="none" strike="noStrike" kern="1" cap="none"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de-de" sz="2000" b="0" i="0" u="none" strike="noStrike" kern="1" cap="none"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de-de" sz="1800" b="0" i="0" u="none" strike="noStrike" kern="1" cap="none"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ie-wieder-krieg.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ralfkraemer.de/" TargetMode="External"/><Relationship Id="rId4" Type="http://schemas.openxmlformats.org/officeDocument/2006/relationships/hyperlink" Target="https://gewerkschaften-gegen-aufruestung.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vsa-verlag.de/nc/buecher/detail/artikel/gewerkschaften-in-der-zeitenwende/"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gewerkschaften-gegen-aufruestung.d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publikationen.bundesbank.de/publikationen-de/berichte-studien/monatsberichte/monatsbericht-august-2025-962158" TargetMode="External"/><Relationship Id="rId13" Type="http://schemas.openxmlformats.org/officeDocument/2006/relationships/hyperlink" Target="http://www.nato.int/cps/en/natohq/topics_49198.htm" TargetMode="External"/><Relationship Id="rId3" Type="http://schemas.openxmlformats.org/officeDocument/2006/relationships/hyperlink" Target="https://www.imi-online.de/2024/03/05/ruestung-5/" TargetMode="External"/><Relationship Id="rId7" Type="http://schemas.openxmlformats.org/officeDocument/2006/relationships/hyperlink" Target="http://www.greenpeace.de/publikationen/Report_Wag_The_Dog.pdf" TargetMode="External"/><Relationship Id="rId12" Type="http://schemas.openxmlformats.org/officeDocument/2006/relationships/hyperlink" Target="http://www.vwl.uni-mannheim.de/media/Lehrstuehle/vwl/Krebs/wirt._Auswirk._Militaerausgaben.pdf/flipbook"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bundeshaushalt.de/DE/Bundeshaushalt-digital/bundeshaushalt-digital.html" TargetMode="External"/><Relationship Id="rId11" Type="http://schemas.openxmlformats.org/officeDocument/2006/relationships/hyperlink" Target="http://www.iwkoeln.de/studien/tobias-hentze-galina-kolev-schaefer-wirtschaftliche-impulse-durch-das-steuerpaket-der-bundesregierung.html" TargetMode="External"/><Relationship Id="rId5" Type="http://schemas.openxmlformats.org/officeDocument/2006/relationships/hyperlink" Target="https://www.imi-online.de/download/IMI-Studie2025-1-Kanonen-Butter.pdf" TargetMode="External"/><Relationship Id="rId15" Type="http://schemas.openxmlformats.org/officeDocument/2006/relationships/hyperlink" Target="https://gewerkschaften-gegen-aufruestung.de/" TargetMode="External"/><Relationship Id="rId10" Type="http://schemas.openxmlformats.org/officeDocument/2006/relationships/hyperlink" Target="https://news.ippnw.de/commonFiles/pdfs/Klima/2025_Report_3_5-Ziel-der-NATO.pdf" TargetMode="External"/><Relationship Id="rId4" Type="http://schemas.openxmlformats.org/officeDocument/2006/relationships/hyperlink" Target="https://www.imi-online.de/2024/03/13/europaeische-ruestungsfinanzierung/" TargetMode="External"/><Relationship Id="rId9" Type="http://schemas.openxmlformats.org/officeDocument/2006/relationships/hyperlink" Target="https://ifw-kiel.de/ukrainetracker" TargetMode="External"/><Relationship Id="rId14" Type="http://schemas.openxmlformats.org/officeDocument/2006/relationships/hyperlink" Target="http://www.greenpeace.de/publikationen/Kraeftevergleich_NATO-Russland.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sqOcgRIubf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AkAAD0IAACgQQAA7RYAABAAAAAmAAAACAAAAD0QAAAAAAAAMAAAABQAAAAAAAAAAAD//wAAAQAAAP//AAABAA=="/>
              </a:ext>
            </a:extLst>
          </p:cNvSpPr>
          <p:nvPr>
            <p:ph type="ctrTitle"/>
          </p:nvPr>
        </p:nvSpPr>
        <p:spPr>
          <a:xfrm>
            <a:off x="1524000" y="1339215"/>
            <a:ext cx="9144000" cy="2387600"/>
          </a:xfrm>
        </p:spPr>
        <p:txBody>
          <a:bodyPr vert="horz" wrap="square" lIns="91440" tIns="45720" rIns="91440" bIns="45720" numCol="1" spcCol="215900" anchor="b">
            <a:prstTxWarp prst="textNoShape">
              <a:avLst/>
            </a:prstTxWarp>
          </a:bodyPr>
          <a:lstStyle/>
          <a:p>
            <a:pPr>
              <a:defRPr lang="de-de"/>
            </a:pPr>
            <a:r>
              <a:rPr lang="de-de" sz="8600" b="1" cap="none">
                <a:solidFill>
                  <a:srgbClr val="E30145"/>
                </a:solidFill>
                <a:latin typeface="Calibri" pitchFamily="2" charset="0"/>
                <a:ea typeface="Calibri" pitchFamily="2" charset="0"/>
                <a:cs typeface="Calibri" pitchFamily="2" charset="0"/>
              </a:rPr>
              <a:t>Hochrüstung und Sozialabbau</a:t>
            </a:r>
          </a:p>
        </p:txBody>
      </p:sp>
      <p:sp>
        <p:nvSpPr>
          <p:cNvPr id="3" name="Untertitel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YAkAADEeAACgQQAAYCgAABAAAAAmAAAACAAAAD0QAAAAAAAAMAAAABQAAAAAAAAAAAD//wAAAQAAAP//AAABAA=="/>
              </a:ext>
            </a:extLst>
          </p:cNvSpPr>
          <p:nvPr>
            <p:ph type="subTitle" idx="1"/>
          </p:nvPr>
        </p:nvSpPr>
        <p:spPr>
          <a:xfrm>
            <a:off x="1524000" y="4907915"/>
            <a:ext cx="9144000" cy="1655445"/>
          </a:xfrm>
        </p:spPr>
        <p:txBody>
          <a:bodyPr vert="horz" wrap="square" lIns="91440" tIns="45720" rIns="91440" bIns="45720" numCol="1" spcCol="215900" anchor="t">
            <a:prstTxWarp prst="textNoShape">
              <a:avLst/>
            </a:prstTxWarp>
          </a:bodyPr>
          <a:lstStyle/>
          <a:p>
            <a:pPr>
              <a:lnSpc>
                <a:spcPct val="80000"/>
              </a:lnSpc>
              <a:defRPr lang="de-de"/>
            </a:pPr>
            <a:r>
              <a:rPr lang="de-de" sz="2800" b="1" cap="none" dirty="0"/>
              <a:t>Ralf Krämer,19.12.2025</a:t>
            </a:r>
          </a:p>
          <a:p>
            <a:pPr>
              <a:lnSpc>
                <a:spcPct val="80000"/>
              </a:lnSpc>
              <a:defRPr lang="de-de"/>
            </a:pPr>
            <a:r>
              <a:rPr lang="de-de" sz="2800" cap="none" dirty="0">
                <a:hlinkClick r:id="rId3"/>
              </a:rPr>
              <a:t>https://nie-wieder-krieg.org/</a:t>
            </a:r>
            <a:r>
              <a:rPr lang="de-de" sz="2800" cap="none" dirty="0"/>
              <a:t> ; </a:t>
            </a:r>
            <a:br>
              <a:rPr dirty="0"/>
            </a:br>
            <a:r>
              <a:rPr lang="de-de" sz="2800" cap="none" dirty="0">
                <a:hlinkClick r:id="rId4"/>
              </a:rPr>
              <a:t>https://gewerkschaften-gegen-aufruestung.de/</a:t>
            </a:r>
            <a:r>
              <a:rPr lang="de-de" sz="2800" cap="none" dirty="0"/>
              <a:t> ; </a:t>
            </a:r>
            <a:r>
              <a:rPr lang="de-de" sz="2800" cap="none" dirty="0">
                <a:hlinkClick r:id="rId5"/>
              </a:rPr>
              <a:t>https://www.ralfkraemer.de/</a:t>
            </a:r>
            <a:endParaRPr lang="de-de" sz="2800" cap="none" dirty="0"/>
          </a:p>
          <a:p>
            <a:pPr>
              <a:lnSpc>
                <a:spcPct val="80000"/>
              </a:lnSpc>
              <a:defRPr lang="de-de"/>
            </a:pPr>
            <a:endParaRPr lang="de-de" sz="2800" cap="non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AAAAABnCQAA2iYAAIAsAAAQAAAAJgAAAAgAAAD//////////zAAAAAUAAAAAAAAAAAA//8AAAEAAAD//wAAAQA="/>
              </a:ext>
            </a:extLst>
          </p:cNvPicPr>
          <p:nvPr/>
        </p:nvPicPr>
        <p:blipFill>
          <a:blip r:embed="rId3"/>
          <a:stretch>
            <a:fillRect/>
          </a:stretch>
        </p:blipFill>
        <p:spPr>
          <a:xfrm>
            <a:off x="0" y="1528445"/>
            <a:ext cx="6315710" cy="5705475"/>
          </a:xfrm>
          <a:prstGeom prst="rect">
            <a:avLst/>
          </a:prstGeom>
          <a:noFill/>
          <a:ln>
            <a:noFill/>
          </a:ln>
          <a:effectLst/>
        </p:spPr>
      </p:pic>
      <p:sp>
        <p:nvSpPr>
          <p:cNvPr id="3" name="Inhaltsplatzhalter 1"/>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cAAJkAAADoQgAAnAQAABAAAAAmAAAACAAAAP//////////MAAAABQAAAAAAAAAAAD//wAAAQAAAP//AAABAA=="/>
              </a:ext>
            </a:extLst>
          </p:cNvSpPr>
          <p:nvPr/>
        </p:nvSpPr>
        <p:spPr>
          <a:xfrm>
            <a:off x="1146175" y="97155"/>
            <a:ext cx="9730105" cy="652145"/>
          </a:xfrm>
          <a:prstGeom prst="rect">
            <a:avLst/>
          </a:prstGeom>
          <a:noFill/>
          <a:ln>
            <a:noFill/>
          </a:ln>
          <a:effectLst/>
        </p:spPr>
        <p:txBody>
          <a:bodyPr vert="horz" wrap="square" lIns="91440" tIns="45720" rIns="91440" bIns="45720" numCol="1" spcCol="215900" anchor="t"/>
          <a:lstStyle>
            <a:lvl1pPr marL="228600" indent="-228600" algn="l" defTabSz="914400">
              <a:lnSpc>
                <a:spcPct val="90000"/>
              </a:lnSpc>
              <a:spcBef>
                <a:spcPts val="1000"/>
              </a:spcBef>
              <a:buFont typeface="Arial" pitchFamily="2" charset="0"/>
              <a:buChar char="•"/>
              <a:tabLst/>
              <a:defRPr lang="de-de" sz="2800" kern="1" cap="none">
                <a:solidFill>
                  <a:schemeClr val="tx1"/>
                </a:solidFill>
                <a:latin typeface="Calibri" pitchFamily="2" charset="0"/>
                <a:ea typeface="Calibri" pitchFamily="2" charset="0"/>
                <a:cs typeface="Calibri" pitchFamily="2" charset="0"/>
              </a:defRPr>
            </a:lvl1pPr>
            <a:lvl2pPr marL="685800" indent="-228600" algn="l" defTabSz="914400">
              <a:lnSpc>
                <a:spcPct val="90000"/>
              </a:lnSpc>
              <a:spcBef>
                <a:spcPts val="500"/>
              </a:spcBef>
              <a:buFont typeface="Arial" pitchFamily="2" charset="0"/>
              <a:buChar char="•"/>
              <a:tabLst/>
              <a:defRPr lang="de-de" sz="2400" kern="1" cap="none">
                <a:solidFill>
                  <a:schemeClr val="tx1"/>
                </a:solidFill>
                <a:latin typeface="Calibri" pitchFamily="2" charset="0"/>
                <a:ea typeface="Calibri" pitchFamily="2" charset="0"/>
                <a:cs typeface="Calibri" pitchFamily="2" charset="0"/>
              </a:defRPr>
            </a:lvl2pPr>
            <a:lvl3pPr marL="1143000" indent="-228600" algn="l" defTabSz="914400">
              <a:lnSpc>
                <a:spcPct val="90000"/>
              </a:lnSpc>
              <a:spcBef>
                <a:spcPts val="500"/>
              </a:spcBef>
              <a:buFont typeface="Arial" pitchFamily="2" charset="0"/>
              <a:buChar char="•"/>
              <a:tabLst/>
              <a:defRPr lang="de-de" sz="2000" kern="1" cap="none">
                <a:solidFill>
                  <a:schemeClr val="tx1"/>
                </a:solidFill>
                <a:latin typeface="Calibri" pitchFamily="2" charset="0"/>
                <a:ea typeface="Calibri" pitchFamily="2" charset="0"/>
                <a:cs typeface="Calibri" pitchFamily="2" charset="0"/>
              </a:defRPr>
            </a:lvl3pPr>
            <a:lvl4pPr marL="16002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4pPr>
            <a:lvl5pPr marL="20574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5pPr>
            <a:lvl6pPr marL="25146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6pPr>
            <a:lvl7pPr marL="29718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7pPr>
            <a:lvl8pPr marL="34290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8pPr>
            <a:lvl9pPr marL="38862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9pPr>
          </a:lstStyle>
          <a:p>
            <a:pPr marL="0" indent="0">
              <a:buNone/>
              <a:defRPr lang="de-de"/>
            </a:pPr>
            <a:r>
              <a:rPr lang="de-de" sz="4000" b="1" cap="none">
                <a:solidFill>
                  <a:srgbClr val="E30145"/>
                </a:solidFill>
              </a:rPr>
              <a:t>Priorität ist Hochrüstung, nicht Investitionen</a:t>
            </a:r>
          </a:p>
        </p:txBody>
      </p:sp>
      <p:pic>
        <p:nvPicPr>
          <p:cNvPr id="4"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HooAACcBAAAAEsAAO0pAAAQAAAAJgAAAAgAAAD//////////zAAAAAUAAAAAAAAAAAA//8AAAEAAAD//wAAAQA="/>
              </a:ext>
            </a:extLst>
          </p:cNvPicPr>
          <p:nvPr/>
        </p:nvPicPr>
        <p:blipFill>
          <a:blip r:embed="rId4"/>
          <a:stretch>
            <a:fillRect/>
          </a:stretch>
        </p:blipFill>
        <p:spPr>
          <a:xfrm>
            <a:off x="6579870" y="749300"/>
            <a:ext cx="5612130" cy="6066155"/>
          </a:xfrm>
          <a:prstGeom prst="rect">
            <a:avLst/>
          </a:prstGeom>
          <a:noFill/>
          <a:ln>
            <a:noFill/>
          </a:ln>
          <a:effectLst/>
        </p:spPr>
      </p:pic>
      <p:sp>
        <p:nvSpPr>
          <p:cNvPr id="5" name="Rechteck1"/>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vygAAGwkAABOSgAArScAABAAAAAmAAAACAAAAP//////////MAAAABQAAAAAAAAAAAD//wAAAQAAAP//AAABAA=="/>
              </a:ext>
            </a:extLst>
          </p:cNvSpPr>
          <p:nvPr/>
        </p:nvSpPr>
        <p:spPr>
          <a:xfrm>
            <a:off x="6623685" y="5920740"/>
            <a:ext cx="5455285" cy="528955"/>
          </a:xfrm>
          <a:prstGeom prst="rect">
            <a:avLst/>
          </a:prstGeom>
          <a:noFill/>
          <a:ln>
            <a:noFill/>
          </a:ln>
          <a:effectLst/>
        </p:spPr>
        <p:txBody>
          <a:bodyPr vert="horz" wrap="square" lIns="91440" tIns="45720" rIns="91440" bIns="45720" numCol="1" spcCol="215900" anchor="t"/>
          <a:lstStyle/>
          <a:p>
            <a:pPr>
              <a:lnSpc>
                <a:spcPct val="90000"/>
              </a:lnSpc>
              <a:spcBef>
                <a:spcPts val="1000"/>
              </a:spcBef>
              <a:defRPr lang="de-de" sz="1600" cap="none"/>
            </a:pPr>
            <a:r>
              <a:t>Rüstungsausgaben haben nur geringe Wachstumswirkungen und damit Selbstfinanzierung, viel weniger als Investitionen in </a:t>
            </a:r>
            <a:br/>
            <a:r>
              <a:t> 			Infrastruktur, Bildung usw.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018518250"/>
              </p:ext>
            </p:extLst>
          </p:nvPr>
        </p:nvGraphicFramePr>
        <p:xfrm>
          <a:off x="156210" y="762000"/>
          <a:ext cx="11863070" cy="5991860"/>
        </p:xfrm>
        <a:graphic>
          <a:graphicData uri="http://schemas.openxmlformats.org/drawingml/2006/table">
            <a:tbl>
              <a:tblPr>
                <a:noFill/>
              </a:tblPr>
              <a:tblGrid>
                <a:gridCol w="3322955">
                  <a:extLst>
                    <a:ext uri="{9D8B030D-6E8A-4147-A177-3AD203B41FA5}">
                      <a16:colId xmlns:a16="http://schemas.microsoft.com/office/drawing/2014/main" val="20000"/>
                    </a:ext>
                  </a:extLst>
                </a:gridCol>
                <a:gridCol w="1721485">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708150">
                  <a:extLst>
                    <a:ext uri="{9D8B030D-6E8A-4147-A177-3AD203B41FA5}">
                      <a16:colId xmlns:a16="http://schemas.microsoft.com/office/drawing/2014/main" val="20003"/>
                    </a:ext>
                  </a:extLst>
                </a:gridCol>
                <a:gridCol w="1734185">
                  <a:extLst>
                    <a:ext uri="{9D8B030D-6E8A-4147-A177-3AD203B41FA5}">
                      <a16:colId xmlns:a16="http://schemas.microsoft.com/office/drawing/2014/main" val="20004"/>
                    </a:ext>
                  </a:extLst>
                </a:gridCol>
                <a:gridCol w="1747520">
                  <a:extLst>
                    <a:ext uri="{9D8B030D-6E8A-4147-A177-3AD203B41FA5}">
                      <a16:colId xmlns:a16="http://schemas.microsoft.com/office/drawing/2014/main" val="20005"/>
                    </a:ext>
                  </a:extLst>
                </a:gridCol>
              </a:tblGrid>
              <a:tr h="1099185">
                <a:tc>
                  <a:txBody>
                    <a:bodyPr/>
                    <a:lstStyle/>
                    <a:p>
                      <a:pPr marL="0" marR="0" indent="0" algn="l">
                        <a:buNone/>
                        <a:defRPr lang="de-de"/>
                      </a:pPr>
                      <a:r>
                        <a:rPr lang="de-de" sz="2400" b="1" cap="none"/>
                        <a:t>Jahr</a:t>
                      </a:r>
                    </a:p>
                    <a:p>
                      <a:pPr marL="0" marR="0" indent="0" algn="l">
                        <a:buNone/>
                        <a:defRPr lang="de-de"/>
                      </a:pPr>
                      <a:endParaRPr lang="de-de" sz="2400" b="1" cap="none"/>
                    </a:p>
                    <a:p>
                      <a:pPr marL="0" marR="0" indent="0" algn="l">
                        <a:buNone/>
                        <a:defRPr lang="de-de"/>
                      </a:pPr>
                      <a:r>
                        <a:rPr lang="de-de" sz="2400" b="1" cap="none"/>
                        <a:t>Ausgaben Bund  Mrd. €</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2025</a:t>
                      </a:r>
                    </a:p>
                    <a:p>
                      <a:pPr marL="0" marR="0" indent="0" algn="r">
                        <a:buNone/>
                        <a:defRPr lang="de-de"/>
                      </a:pPr>
                      <a:endParaRPr lang="de-de" sz="2400" b="1" cap="none"/>
                    </a:p>
                    <a:p>
                      <a:pPr marL="0" marR="0" indent="0" algn="r">
                        <a:buNone/>
                        <a:defRPr lang="de-de"/>
                      </a:pPr>
                      <a:r>
                        <a:rPr lang="de-de" sz="2400" b="1" cap="none"/>
                        <a:t>567</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2026</a:t>
                      </a:r>
                    </a:p>
                    <a:p>
                      <a:pPr marL="0" marR="0" indent="0" algn="r">
                        <a:buNone/>
                        <a:defRPr lang="de-de"/>
                      </a:pPr>
                      <a:endParaRPr lang="de-de" sz="2400" b="1" cap="none" dirty="0"/>
                    </a:p>
                    <a:p>
                      <a:pPr marL="0" marR="0" indent="0" algn="r">
                        <a:buNone/>
                        <a:defRPr lang="de-de"/>
                      </a:pPr>
                      <a:r>
                        <a:rPr lang="de-de" sz="2400" b="1" cap="none" dirty="0"/>
                        <a:t>616</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2027</a:t>
                      </a:r>
                    </a:p>
                    <a:p>
                      <a:pPr marL="0" marR="0" indent="0" algn="r">
                        <a:buNone/>
                        <a:defRPr lang="de-de"/>
                      </a:pPr>
                      <a:endParaRPr lang="de-de" sz="2400" b="1" cap="none"/>
                    </a:p>
                    <a:p>
                      <a:pPr marL="0" marR="0" indent="0" algn="r">
                        <a:buNone/>
                        <a:defRPr lang="de-de"/>
                      </a:pPr>
                      <a:r>
                        <a:rPr lang="de-de" sz="2400" b="1" cap="none"/>
                        <a:t>592</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2028</a:t>
                      </a:r>
                    </a:p>
                    <a:p>
                      <a:pPr marL="0" marR="0" indent="0" algn="r">
                        <a:buNone/>
                        <a:defRPr lang="de-de"/>
                      </a:pPr>
                      <a:endParaRPr lang="de-de" sz="2400" b="1" cap="none"/>
                    </a:p>
                    <a:p>
                      <a:pPr marL="0" marR="0" indent="0" algn="r">
                        <a:buNone/>
                        <a:defRPr lang="de-de"/>
                      </a:pPr>
                      <a:r>
                        <a:rPr lang="de-de" sz="2400" b="1" cap="none"/>
                        <a:t>605</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2029</a:t>
                      </a:r>
                    </a:p>
                    <a:p>
                      <a:pPr marL="0" marR="0" indent="0" algn="r">
                        <a:buNone/>
                        <a:defRPr lang="de-de"/>
                      </a:pPr>
                      <a:endParaRPr lang="de-de" sz="2400" b="1" cap="none"/>
                    </a:p>
                    <a:p>
                      <a:pPr marL="0" marR="0" indent="0" algn="r">
                        <a:buNone/>
                        <a:defRPr lang="de-de"/>
                      </a:pPr>
                      <a:r>
                        <a:rPr lang="de-de" sz="2400" b="1" cap="none">
                          <a:solidFill>
                            <a:srgbClr val="000000"/>
                          </a:solidFill>
                        </a:rPr>
                        <a:t>631</a:t>
                      </a: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0"/>
                  </a:ext>
                  <a:ext uri="smNativeData">
                    <pr:rowheight xmlns:pr="smNativeData" xmlns="" xmlns:p15="http://schemas.microsoft.com/office/powerpoint/2012/main" xmlns:p14="http://schemas.microsoft.com/office/powerpoint/2010/main" xmlns:mc="http://schemas.openxmlformats.org/markup-compatibility/2006" dt="1762892874" type="min" val="1099185"/>
                  </a:ext>
                </a:extLst>
              </a:tr>
              <a:tr h="814705">
                <a:tc>
                  <a:txBody>
                    <a:bodyPr/>
                    <a:lstStyle/>
                    <a:p>
                      <a:pPr marL="0" marR="0" indent="0" algn="l">
                        <a:buNone/>
                        <a:defRPr lang="de-de"/>
                      </a:pPr>
                      <a:r>
                        <a:rPr lang="de-de" sz="2400" b="1" cap="none"/>
                        <a:t>BIP Mrd. €</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4459</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4632</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4802</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4937</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5080</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1"/>
                  </a:ext>
                  <a:ext uri="smNativeData">
                    <pr:rowheight xmlns:pr="smNativeData" xmlns="" xmlns:p15="http://schemas.microsoft.com/office/powerpoint/2012/main" xmlns:p14="http://schemas.microsoft.com/office/powerpoint/2010/main" xmlns:mc="http://schemas.openxmlformats.org/markup-compatibility/2006" dt="1762892874" type="min" val="814705"/>
                  </a:ext>
                </a:extLst>
              </a:tr>
              <a:tr h="814705">
                <a:tc>
                  <a:txBody>
                    <a:bodyPr/>
                    <a:lstStyle/>
                    <a:p>
                      <a:pPr marL="0" marR="0" indent="0" algn="l">
                        <a:buNone/>
                        <a:defRPr lang="de-de"/>
                      </a:pPr>
                      <a:r>
                        <a:rPr lang="de-de" sz="2400" b="1" cap="none">
                          <a:solidFill>
                            <a:srgbClr val="000000"/>
                          </a:solidFill>
                        </a:rPr>
                        <a:t>Zinsen</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solidFill>
                            <a:srgbClr val="000000"/>
                          </a:solidFill>
                        </a:rPr>
                        <a:t>30</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solidFill>
                            <a:srgbClr val="000000"/>
                          </a:solidFill>
                        </a:rPr>
                        <a:t>30</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41</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solidFill>
                            <a:srgbClr val="000000"/>
                          </a:solidFill>
                        </a:rPr>
                        <a:t>55</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67</a:t>
                      </a: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2"/>
                  </a:ext>
                  <a:ext uri="smNativeData">
                    <pr:rowheight xmlns:pr="smNativeData" xmlns="" xmlns:p15="http://schemas.microsoft.com/office/powerpoint/2012/main" xmlns:p14="http://schemas.microsoft.com/office/powerpoint/2010/main" xmlns:mc="http://schemas.openxmlformats.org/markup-compatibility/2006" dt="1762892874" type="min" val="814705"/>
                  </a:ext>
                </a:extLst>
              </a:tr>
              <a:tr h="814705">
                <a:tc>
                  <a:txBody>
                    <a:bodyPr/>
                    <a:lstStyle/>
                    <a:p>
                      <a:pPr marL="0" marR="0" indent="0" algn="l">
                        <a:buNone/>
                        <a:defRPr lang="de-de"/>
                      </a:pPr>
                      <a:r>
                        <a:rPr lang="de-de" sz="2400" b="1" cap="none"/>
                        <a:t>Militärausgaben  Mrd. €</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100</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124</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137</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153</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169</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3"/>
                  </a:ext>
                  <a:ext uri="smNativeData">
                    <pr:rowheight xmlns:pr="smNativeData" xmlns="" xmlns:p15="http://schemas.microsoft.com/office/powerpoint/2012/main" xmlns:p14="http://schemas.microsoft.com/office/powerpoint/2010/main" xmlns:mc="http://schemas.openxmlformats.org/markup-compatibility/2006" dt="1762892874" type="min" val="814705"/>
                  </a:ext>
                </a:extLst>
              </a:tr>
              <a:tr h="814705">
                <a:tc>
                  <a:txBody>
                    <a:bodyPr/>
                    <a:lstStyle/>
                    <a:p>
                      <a:pPr marL="0" marR="0" indent="0" algn="l">
                        <a:buNone/>
                        <a:defRPr lang="de-de"/>
                      </a:pPr>
                      <a:r>
                        <a:rPr lang="de-de" sz="2400" b="1" cap="none"/>
                        <a:t>Quote an Ausgaben</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17,6%</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20,0%</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23,1%</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25,3%</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26,8%</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4"/>
                  </a:ext>
                  <a:ext uri="smNativeData">
                    <pr:rowheight xmlns:pr="smNativeData" xmlns="" xmlns:p15="http://schemas.microsoft.com/office/powerpoint/2012/main" xmlns:p14="http://schemas.microsoft.com/office/powerpoint/2010/main" xmlns:mc="http://schemas.openxmlformats.org/markup-compatibility/2006" dt="1762892874" type="min" val="814705"/>
                  </a:ext>
                </a:extLst>
              </a:tr>
              <a:tr h="814705">
                <a:tc>
                  <a:txBody>
                    <a:bodyPr/>
                    <a:lstStyle/>
                    <a:p>
                      <a:pPr marL="0" marR="0" indent="0" algn="l">
                        <a:buNone/>
                        <a:defRPr lang="de-de"/>
                      </a:pPr>
                      <a:r>
                        <a:rPr lang="de-de" sz="2400" b="1" cap="none"/>
                        <a:t>Quote am BIP</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2,2%</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2,7%</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2,8%</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t>3,1%</a:t>
                      </a:r>
                      <a:endParaRPr lang="de-de" sz="2400" b="1" cap="none" dirty="0">
                        <a:solidFill>
                          <a:srgbClr val="000000"/>
                        </a:solidFill>
                      </a:endParaRP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a:t>3,3%</a:t>
                      </a:r>
                      <a:endParaRPr lang="de-de" sz="2400" b="1" cap="none">
                        <a:solidFill>
                          <a:srgbClr val="000000"/>
                        </a:solidFill>
                      </a:endParaRP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5"/>
                  </a:ext>
                  <a:ext uri="smNativeData">
                    <pr:rowheight xmlns:pr="smNativeData" xmlns="" xmlns:p15="http://schemas.microsoft.com/office/powerpoint/2012/main" xmlns:p14="http://schemas.microsoft.com/office/powerpoint/2010/main" xmlns:mc="http://schemas.openxmlformats.org/markup-compatibility/2006" dt="1762892874" type="min" val="814705"/>
                  </a:ext>
                </a:extLst>
              </a:tr>
              <a:tr h="814705">
                <a:tc>
                  <a:txBody>
                    <a:bodyPr/>
                    <a:lstStyle/>
                    <a:p>
                      <a:pPr marL="0" marR="0" indent="0" algn="l">
                        <a:buNone/>
                        <a:defRPr lang="de-de"/>
                      </a:pPr>
                      <a:r>
                        <a:rPr lang="de-de" sz="2400" b="1" cap="none">
                          <a:solidFill>
                            <a:srgbClr val="000000"/>
                          </a:solidFill>
                        </a:rPr>
                        <a:t>Zinsquote an Steuereinn.</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7,7%</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7,7%</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10,2%</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13,3%</a:t>
                      </a:r>
                    </a:p>
                  </a:txBody>
                  <a:tcPr marL="6350" marR="6350" marT="6350" marB="0" anchor="b">
                    <a:lnL>
                      <a:noFill/>
                    </a:lnL>
                    <a:lnR>
                      <a:noFill/>
                    </a:lnR>
                    <a:lnT>
                      <a:noFill/>
                    </a:lnT>
                    <a:lnB>
                      <a:noFill/>
                    </a:lnB>
                    <a:lnTlToBr>
                      <a:noFill/>
                    </a:lnTlToBr>
                    <a:lnBlToTr>
                      <a:noFill/>
                    </a:lnBlToTr>
                    <a:noFill/>
                  </a:tcPr>
                </a:tc>
                <a:tc>
                  <a:txBody>
                    <a:bodyPr/>
                    <a:lstStyle/>
                    <a:p>
                      <a:pPr marL="0" marR="0" indent="0" algn="r">
                        <a:buNone/>
                        <a:defRPr lang="de-de"/>
                      </a:pPr>
                      <a:r>
                        <a:rPr lang="de-de" sz="2400" b="1" cap="none" dirty="0">
                          <a:solidFill>
                            <a:srgbClr val="000000"/>
                          </a:solidFill>
                        </a:rPr>
                        <a:t>15,6%</a:t>
                      </a:r>
                    </a:p>
                  </a:txBody>
                  <a:tcPr marL="6350" marR="6350" marT="6350" marB="0" anchor="b">
                    <a:lnL>
                      <a:noFill/>
                    </a:lnL>
                    <a:lnR>
                      <a:noFill/>
                    </a:lnR>
                    <a:lnT>
                      <a:noFill/>
                    </a:lnT>
                    <a:lnB>
                      <a:noFill/>
                    </a:lnB>
                    <a:lnTlToBr>
                      <a:noFill/>
                    </a:lnTlToBr>
                    <a:lnBlToTr>
                      <a:noFill/>
                    </a:lnBlToTr>
                    <a:noFill/>
                  </a:tcPr>
                </a:tc>
                <a:extLst>
                  <a:ext uri="{0D108BD9-81ED-4DB2-BD59-A6C34878D82A}">
                    <a16:rowId xmlns:a16="http://schemas.microsoft.com/office/drawing/2014/main" val="10006"/>
                  </a:ext>
                  <a:ext uri="smNativeData">
                    <pr:rowheight xmlns:pr="smNativeData" xmlns="" xmlns:p15="http://schemas.microsoft.com/office/powerpoint/2012/main" xmlns:p14="http://schemas.microsoft.com/office/powerpoint/2010/main" xmlns:mc="http://schemas.openxmlformats.org/markup-compatibility/2006" dt="1762892874" type="min" val="814705"/>
                  </a:ext>
                </a:extLst>
              </a:tr>
            </a:tbl>
          </a:graphicData>
        </a:graphic>
      </p:graphicFrame>
      <p:sp>
        <p:nvSpPr>
          <p:cNvPr id="3" name="Inhaltsplatzhalter 1"/>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P///wEAAAAAAAAAAAAAAAAAAAAAAAAAAAAAAAAAAAAAAAAAAAAAAAB/f38A5+bmA8zMzADAwP8Af39/AAAAAAAAAAAAAAAAAAAAAAAAAAAAIQAAABgAAAAUAAAAoAYAAK0AAAAxQwAAsAQAABAAAAAmAAAACAAAAP//////////MAAAABQAAAAAAAAAAAD//wAAAQAAAP//AAABAA=="/>
              </a:ext>
            </a:extLst>
          </p:cNvSpPr>
          <p:nvPr/>
        </p:nvSpPr>
        <p:spPr>
          <a:xfrm>
            <a:off x="1076960" y="109855"/>
            <a:ext cx="9845675" cy="652145"/>
          </a:xfrm>
          <a:prstGeom prst="rect">
            <a:avLst/>
          </a:prstGeom>
          <a:noFill/>
          <a:ln>
            <a:noFill/>
          </a:ln>
          <a:effectLst/>
        </p:spPr>
        <p:txBody>
          <a:bodyPr vert="horz" wrap="square" lIns="91440" tIns="45720" rIns="91440" bIns="45720" numCol="1" spcCol="215900" anchor="t"/>
          <a:lstStyle>
            <a:lvl1pPr marL="228600" indent="-228600" algn="l" defTabSz="914400">
              <a:lnSpc>
                <a:spcPct val="90000"/>
              </a:lnSpc>
              <a:spcBef>
                <a:spcPts val="1000"/>
              </a:spcBef>
              <a:buFont typeface="Arial" pitchFamily="2" charset="0"/>
              <a:buChar char="•"/>
              <a:tabLst/>
              <a:defRPr lang="de-de" sz="2800" kern="1" cap="none">
                <a:solidFill>
                  <a:schemeClr val="tx1"/>
                </a:solidFill>
                <a:latin typeface="Calibri" pitchFamily="2" charset="0"/>
                <a:ea typeface="Calibri" pitchFamily="2" charset="0"/>
                <a:cs typeface="Calibri" pitchFamily="2" charset="0"/>
              </a:defRPr>
            </a:lvl1pPr>
            <a:lvl2pPr marL="685800" indent="-228600" algn="l" defTabSz="914400">
              <a:lnSpc>
                <a:spcPct val="90000"/>
              </a:lnSpc>
              <a:spcBef>
                <a:spcPts val="500"/>
              </a:spcBef>
              <a:buFont typeface="Arial" pitchFamily="2" charset="0"/>
              <a:buChar char="•"/>
              <a:tabLst/>
              <a:defRPr lang="de-de" sz="2400" kern="1" cap="none">
                <a:solidFill>
                  <a:schemeClr val="tx1"/>
                </a:solidFill>
                <a:latin typeface="Calibri" pitchFamily="2" charset="0"/>
                <a:ea typeface="Calibri" pitchFamily="2" charset="0"/>
                <a:cs typeface="Calibri" pitchFamily="2" charset="0"/>
              </a:defRPr>
            </a:lvl2pPr>
            <a:lvl3pPr marL="1143000" indent="-228600" algn="l" defTabSz="914400">
              <a:lnSpc>
                <a:spcPct val="90000"/>
              </a:lnSpc>
              <a:spcBef>
                <a:spcPts val="500"/>
              </a:spcBef>
              <a:buFont typeface="Arial" pitchFamily="2" charset="0"/>
              <a:buChar char="•"/>
              <a:tabLst/>
              <a:defRPr lang="de-de" sz="2000" kern="1" cap="none">
                <a:solidFill>
                  <a:schemeClr val="tx1"/>
                </a:solidFill>
                <a:latin typeface="Calibri" pitchFamily="2" charset="0"/>
                <a:ea typeface="Calibri" pitchFamily="2" charset="0"/>
                <a:cs typeface="Calibri" pitchFamily="2" charset="0"/>
              </a:defRPr>
            </a:lvl3pPr>
            <a:lvl4pPr marL="16002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4pPr>
            <a:lvl5pPr marL="20574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5pPr>
            <a:lvl6pPr marL="25146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6pPr>
            <a:lvl7pPr marL="29718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7pPr>
            <a:lvl8pPr marL="34290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8pPr>
            <a:lvl9pPr marL="38862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9pPr>
          </a:lstStyle>
          <a:p>
            <a:pPr marL="0" indent="0">
              <a:spcBef>
                <a:spcPts val="920"/>
              </a:spcBef>
              <a:buNone/>
              <a:defRPr lang="de-de" sz="2575" cap="none"/>
            </a:pPr>
            <a:r>
              <a:rPr lang="de-de" sz="3680" b="1" cap="none">
                <a:solidFill>
                  <a:srgbClr val="E30145"/>
                </a:solidFill>
              </a:rPr>
              <a:t>Ausgabenstruktur der Bundesausgaben bis 2029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1F2ADC-B5DC-6461-FE7E-71915365B870}"/>
              </a:ext>
            </a:extLst>
          </p:cNvPr>
          <p:cNvSpPr>
            <a:spLocks noGrp="1"/>
          </p:cNvSpPr>
          <p:nvPr>
            <p:ph type="dt" sz="half" idx="10"/>
          </p:nvPr>
        </p:nvSpPr>
        <p:spPr/>
        <p:txBody>
          <a:bodyPr/>
          <a:lstStyle/>
          <a:p>
            <a:pPr>
              <a:defRPr lang="de-de"/>
            </a:pPr>
            <a:fld id="{35773BC2-8CD8-22CD-96CF-7A987581602F}" type="datetime1">
              <a:rPr lang="de-DE" smtClean="0"/>
              <a:t>21.12.2025</a:t>
            </a:fld>
            <a:endParaRPr lang="de-DE"/>
          </a:p>
        </p:txBody>
      </p:sp>
      <p:sp>
        <p:nvSpPr>
          <p:cNvPr id="3" name="Foliennummernplatzhalter 2">
            <a:extLst>
              <a:ext uri="{FF2B5EF4-FFF2-40B4-BE49-F238E27FC236}">
                <a16:creationId xmlns:a16="http://schemas.microsoft.com/office/drawing/2014/main" id="{E35129F6-B6CB-C8E9-E862-CF9D07C5AE52}"/>
              </a:ext>
            </a:extLst>
          </p:cNvPr>
          <p:cNvSpPr>
            <a:spLocks noGrp="1"/>
          </p:cNvSpPr>
          <p:nvPr>
            <p:ph type="sldNum" sz="quarter" idx="12"/>
          </p:nvPr>
        </p:nvSpPr>
        <p:spPr/>
        <p:txBody>
          <a:bodyPr/>
          <a:lstStyle/>
          <a:p>
            <a:pPr>
              <a:defRPr lang="de-de"/>
            </a:pPr>
            <a:fld id="{3577059D-D3D8-22F3-96CF-25A64B816070}" type="slidenum">
              <a:rPr lang="de-DE" smtClean="0"/>
              <a:t>12</a:t>
            </a:fld>
            <a:endParaRPr lang="de-DE"/>
          </a:p>
        </p:txBody>
      </p:sp>
      <p:pic>
        <p:nvPicPr>
          <p:cNvPr id="5" name="Grafik 4">
            <a:extLst>
              <a:ext uri="{FF2B5EF4-FFF2-40B4-BE49-F238E27FC236}">
                <a16:creationId xmlns:a16="http://schemas.microsoft.com/office/drawing/2014/main" id="{BB83017C-0E9E-7DCF-1C21-0374A2526860}"/>
              </a:ext>
            </a:extLst>
          </p:cNvPr>
          <p:cNvPicPr>
            <a:picLocks noChangeAspect="1"/>
          </p:cNvPicPr>
          <p:nvPr/>
        </p:nvPicPr>
        <p:blipFill>
          <a:blip r:embed="rId3"/>
          <a:stretch>
            <a:fillRect/>
          </a:stretch>
        </p:blipFill>
        <p:spPr>
          <a:xfrm>
            <a:off x="801680" y="0"/>
            <a:ext cx="10588641" cy="6858000"/>
          </a:xfrm>
          <a:prstGeom prst="rect">
            <a:avLst/>
          </a:prstGeom>
        </p:spPr>
      </p:pic>
    </p:spTree>
    <p:extLst>
      <p:ext uri="{BB962C8B-B14F-4D97-AF65-F5344CB8AC3E}">
        <p14:creationId xmlns:p14="http://schemas.microsoft.com/office/powerpoint/2010/main" val="167904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6DF986A-78D2-8D02-7812-53A982015B13}"/>
              </a:ext>
            </a:extLst>
          </p:cNvPr>
          <p:cNvPicPr>
            <a:picLocks noChangeAspect="1"/>
          </p:cNvPicPr>
          <p:nvPr/>
        </p:nvPicPr>
        <p:blipFill>
          <a:blip r:embed="rId3"/>
          <a:stretch>
            <a:fillRect/>
          </a:stretch>
        </p:blipFill>
        <p:spPr>
          <a:xfrm>
            <a:off x="1435396" y="0"/>
            <a:ext cx="9409814"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AAAAAAqAQAAAEsAACcpAAAQAAAAJgAAAAgAAAD//////////zAAAAAUAAAAAAAAAAAA//8AAAEAAAD//wAAAQA="/>
              </a:ext>
            </a:extLst>
          </p:cNvPicPr>
          <p:nvPr/>
        </p:nvPicPr>
        <p:blipFill>
          <a:blip r:embed="rId3"/>
          <a:stretch>
            <a:fillRect/>
          </a:stretch>
        </p:blipFill>
        <p:spPr>
          <a:xfrm>
            <a:off x="0" y="189230"/>
            <a:ext cx="12192000" cy="6500495"/>
          </a:xfrm>
          <a:prstGeom prst="rect">
            <a:avLst/>
          </a:prstGeom>
          <a:noFill/>
          <a:ln>
            <a:noFill/>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EQhAAAAAAAAE0sAAC8qAAAQAAAAJgAAAAgAAAD//////////zAAAAAUAAAAAAAAAAAA//8AAAEAAAD//wAAAQA="/>
              </a:ext>
            </a:extLst>
          </p:cNvPicPr>
          <p:nvPr/>
        </p:nvPicPr>
        <p:blipFill>
          <a:blip r:embed="rId3"/>
          <a:stretch>
            <a:fillRect/>
          </a:stretch>
        </p:blipFill>
        <p:spPr>
          <a:xfrm>
            <a:off x="5407660" y="0"/>
            <a:ext cx="6796405" cy="6857365"/>
          </a:xfrm>
          <a:prstGeom prst="rect">
            <a:avLst/>
          </a:prstGeom>
          <a:noFill/>
          <a:ln>
            <a:noFill/>
          </a:ln>
          <a:effectLst/>
        </p:spPr>
      </p:pic>
      <p:pic>
        <p:nvPicPr>
          <p:cNvPr id="3" name="Grafik 9"/>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D0EAAAAAAAArSoAABgGAAAQAAAAJgAAAAgAAAD//////////zAAAAAUAAAAAAAAAAAA//8AAAEAAAD//wAAAQA="/>
              </a:ext>
            </a:extLst>
          </p:cNvPicPr>
          <p:nvPr/>
        </p:nvPicPr>
        <p:blipFill>
          <a:blip r:embed="rId4"/>
          <a:stretch>
            <a:fillRect/>
          </a:stretch>
        </p:blipFill>
        <p:spPr>
          <a:xfrm>
            <a:off x="688975" y="0"/>
            <a:ext cx="6248400" cy="990600"/>
          </a:xfrm>
          <a:prstGeom prst="rect">
            <a:avLst/>
          </a:prstGeom>
          <a:noFill/>
          <a:ln>
            <a:noFill/>
          </a:ln>
          <a:effectLst/>
        </p:spPr>
      </p:pic>
      <p:sp>
        <p:nvSpPr>
          <p:cNvPr id="4" name="Textfeld 7"/>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AAAJ/f38A5+bmA8zMzADAwP8Af39/AAAAAAAAAAAAAAAAAAAAAAAAAAAAIQAAABgAAAAUAAAAAAAAANoDAABEIQAAwyoAABAAAAAmAAAACAAAAP//////////MAAAABQAAAAAAAAAAAD//wAAAQAAAP//AAABAA=="/>
              </a:ext>
            </a:extLst>
          </p:cNvSpPr>
          <p:nvPr/>
        </p:nvSpPr>
        <p:spPr>
          <a:xfrm>
            <a:off x="0" y="626110"/>
            <a:ext cx="5407660" cy="6325235"/>
          </a:xfrm>
          <a:prstGeom prst="rect">
            <a:avLst/>
          </a:prstGeom>
          <a:solidFill>
            <a:schemeClr val="bg1"/>
          </a:solidFill>
          <a:ln>
            <a:noFill/>
          </a:ln>
          <a:effectLst/>
        </p:spPr>
        <p:txBody>
          <a:bodyPr vert="horz" wrap="square" lIns="91440" tIns="45720" rIns="91440" bIns="45720" numCol="1" spcCol="215900" anchor="t"/>
          <a:lstStyle/>
          <a:p>
            <a:pPr defTabSz="914400">
              <a:spcBef>
                <a:spcPts val="1200"/>
              </a:spcBef>
              <a:spcAft>
                <a:spcPts val="600"/>
              </a:spcAft>
              <a:tabLst/>
              <a:defRPr lang="de-de"/>
            </a:pPr>
            <a:r>
              <a:rPr lang="de-de" sz="2700" cap="none">
                <a:solidFill>
                  <a:srgbClr val="000000"/>
                </a:solidFill>
              </a:rPr>
              <a:t>Verteidigung ist der zweitgrößte Posten im Bundesetat, EP 14 deckt dabei nur Teil ab. Militärausgaben sind 100 Mrd. € entsprechen 20% des Bundeshaushalts. Nur 62,4 Mrd. € davon kommen aus dem Einzelplan 14 (Verteidigungsministerium), 8,8 Mrd. € Militärhilfen für Ukraine u.a. aus „Allg. Finanzverwaltung“, in anderen EPs noch 4,5 Mrd. €  für Zivilschutz, Nachrichtendienste und IKT-Schutz. 24,1 Mrd. € kommen aus dem Sondervermögen Bundeswehr. Militärisch relevante Infrastruktur usw. ist hier nicht enthalten.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KAEAAAAAAAAWkYAADAqAAAQAAAAJgAAAAgAAAD//////////zAAAAAUAAAAAAAAAAAA//8AAAEAAAD//wAAAQA="/>
              </a:ext>
            </a:extLst>
          </p:cNvPicPr>
          <p:nvPr/>
        </p:nvPicPr>
        <p:blipFill>
          <a:blip r:embed="rId3"/>
          <a:stretch>
            <a:fillRect/>
          </a:stretch>
        </p:blipFill>
        <p:spPr>
          <a:xfrm>
            <a:off x="751840" y="0"/>
            <a:ext cx="10684510" cy="6858000"/>
          </a:xfrm>
          <a:prstGeom prst="rect">
            <a:avLst/>
          </a:prstGeom>
          <a:noFill/>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t7e3/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PkCAAAAAAAAXkcAADAqAAAQAAAAJgAAAAgAAAD//////////zAAAAAUAAAAAAAAAAAA//8AAAEAAAD//wAAAQA="/>
              </a:ext>
            </a:extLst>
          </p:cNvPicPr>
          <p:nvPr/>
        </p:nvPicPr>
        <p:blipFill>
          <a:blip r:embed="rId3"/>
          <a:stretch>
            <a:fillRect/>
          </a:stretch>
        </p:blipFill>
        <p:spPr>
          <a:xfrm>
            <a:off x="483235" y="0"/>
            <a:ext cx="11118215" cy="6858000"/>
          </a:xfrm>
          <a:prstGeom prst="rect">
            <a:avLst/>
          </a:prstGeom>
          <a:noFill/>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y8vL/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NcCAAAAAAAAKUgAADAqAAAQAAAAJgAAAAgAAAD//////////zAAAAAUAAAAAAAAAAAA//8AAAEAAAD//wAAAQA="/>
              </a:ext>
            </a:extLst>
          </p:cNvPicPr>
          <p:nvPr/>
        </p:nvPicPr>
        <p:blipFill>
          <a:blip r:embed="rId3"/>
          <a:stretch>
            <a:fillRect/>
          </a:stretch>
        </p:blipFill>
        <p:spPr>
          <a:xfrm>
            <a:off x="461645" y="0"/>
            <a:ext cx="11268710" cy="6858000"/>
          </a:xfrm>
          <a:prstGeom prst="rect">
            <a:avLst/>
          </a:prstGeom>
          <a:noFill/>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Box 1026"/>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EAAE4UAAD6SQAAkRcAABAAAAAmAAAACAAAAP//////////MAAAABQAAAAAAAAAAAD//wAAAQAAAP//AAABAA=="/>
              </a:ext>
            </a:extLst>
          </p:cNvSpPr>
          <p:nvPr/>
        </p:nvSpPr>
        <p:spPr>
          <a:xfrm>
            <a:off x="166370" y="3300730"/>
            <a:ext cx="11859260" cy="530225"/>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spcBef>
                <a:spcPts val="1680"/>
              </a:spcBef>
              <a:defRPr lang="de-de" cap="none">
                <a:latin typeface="Arial" pitchFamily="2" charset="0"/>
                <a:ea typeface="Arial" pitchFamily="2" charset="0"/>
                <a:cs typeface="Arial" pitchFamily="2" charset="0"/>
              </a:defRPr>
            </a:pPr>
            <a:r>
              <a:rPr lang="de-de" sz="2800" b="1" cap="none">
                <a:solidFill>
                  <a:srgbClr val="E30145"/>
                </a:solidFill>
              </a:rPr>
              <a:t>2025 Ausgaben Staat &amp; Sozialversich. ca. 2240 Mrd. €  (50% des BIP) </a:t>
            </a:r>
          </a:p>
        </p:txBody>
      </p:sp>
      <p:sp>
        <p:nvSpPr>
          <p:cNvPr id="3" name="Text Box 1027"/>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EAAIQYAACXJAAAQSkAABAAAAAmAAAACAAAAP//////////MAAAABQAAAAAAAAAAAD//wAAAQAAAP//AAABAA=="/>
              </a:ext>
            </a:extLst>
          </p:cNvSpPr>
          <p:nvPr/>
        </p:nvSpPr>
        <p:spPr>
          <a:xfrm>
            <a:off x="166370" y="3985260"/>
            <a:ext cx="5781675" cy="2720975"/>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spcBef>
                <a:spcPts val="1680"/>
              </a:spcBef>
              <a:defRPr lang="de-de" cap="none">
                <a:latin typeface="Arial" pitchFamily="2" charset="0"/>
                <a:ea typeface="Arial" pitchFamily="2" charset="0"/>
                <a:cs typeface="Arial" pitchFamily="2" charset="0"/>
              </a:defRPr>
            </a:pPr>
            <a:r>
              <a:rPr lang="de-de" sz="2600" b="1" cap="none"/>
              <a:t>Sozialstaat weit gefasst ≈ 70%</a:t>
            </a:r>
          </a:p>
          <a:p>
            <a:pPr>
              <a:defRPr lang="de-de" cap="none">
                <a:latin typeface="Arial" pitchFamily="2" charset="0"/>
                <a:ea typeface="Arial" pitchFamily="2" charset="0"/>
                <a:cs typeface="Arial" pitchFamily="2" charset="0"/>
              </a:defRPr>
            </a:pPr>
            <a:r>
              <a:rPr lang="de-de" sz="2000" cap="none"/>
              <a:t>Soziale Sicherung, Gesundheit, Bildung, Kultur, kommunale Leistungen, Wohnungspolitik usw.</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Investitionen, Daseinsvorsorge</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Personal und Löhne</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Sozialleistungen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Sozialversicherungen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Transformation sozial gestalten, u.a. Klimageld</a:t>
            </a:r>
          </a:p>
          <a:p>
            <a:pPr algn="ctr">
              <a:spcBef>
                <a:spcPts val="1680"/>
              </a:spcBef>
              <a:defRPr lang="de-de" cap="none">
                <a:latin typeface="Arial" pitchFamily="2" charset="0"/>
                <a:ea typeface="Arial" pitchFamily="2" charset="0"/>
                <a:cs typeface="Arial" pitchFamily="2" charset="0"/>
              </a:defRPr>
            </a:pPr>
            <a:br/>
            <a:r>
              <a:rPr lang="de-de" sz="2800" b="1" cap="none"/>
              <a:t> </a:t>
            </a:r>
            <a:endParaRPr lang="de-de" sz="2400" b="1" cap="none"/>
          </a:p>
        </p:txBody>
      </p:sp>
      <p:sp>
        <p:nvSpPr>
          <p:cNvPr id="4" name="Text Box 1028"/>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AAE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EAACYFAAAwHwAAbxMAABAAAAAmAAAACAAAAP//////////MAAAABQAAAAAAAAAAAD//wAAAQAAAP//AAABAA=="/>
              </a:ext>
            </a:extLst>
          </p:cNvSpPr>
          <p:nvPr/>
        </p:nvSpPr>
        <p:spPr>
          <a:xfrm>
            <a:off x="166370" y="836930"/>
            <a:ext cx="4903470" cy="2322195"/>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spcBef>
                <a:spcPts val="1680"/>
              </a:spcBef>
              <a:defRPr lang="de-de" cap="none">
                <a:latin typeface="Arial" pitchFamily="2" charset="0"/>
                <a:ea typeface="Arial" pitchFamily="2" charset="0"/>
                <a:cs typeface="Arial" pitchFamily="2" charset="0"/>
              </a:defRPr>
            </a:pPr>
            <a:r>
              <a:rPr lang="de-de" sz="2600" b="1" cap="none"/>
              <a:t>Steuern, Sozialbeiträge ≈ 90%</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Steuern auf Lohn, Umsatz, Verbrauch</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Besteuerung von Unternehmen, Kapitaleinkünften, hohen Einkommen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Steuern auf Vermögen und große Erbschaften (Betriebsvermögen)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Andere Steuern</a:t>
            </a:r>
          </a:p>
        </p:txBody>
      </p:sp>
      <p:sp>
        <p:nvSpPr>
          <p:cNvPr id="5" name="Text Box 1029"/>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5h8AACYFAABCNgAAbxMAABAAAAAmAAAACAAAAP//////////MAAAABQAAAAAAAAAAAD//wAAAQAAAP//AAABAA=="/>
              </a:ext>
            </a:extLst>
          </p:cNvSpPr>
          <p:nvPr/>
        </p:nvSpPr>
        <p:spPr>
          <a:xfrm>
            <a:off x="5185410" y="836930"/>
            <a:ext cx="3634740" cy="2322195"/>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defRPr lang="de-de" cap="none">
                <a:latin typeface="Arial" pitchFamily="2" charset="0"/>
                <a:ea typeface="Arial" pitchFamily="2" charset="0"/>
                <a:cs typeface="Arial" pitchFamily="2" charset="0"/>
              </a:defRPr>
            </a:pPr>
            <a:r>
              <a:rPr lang="de-de" sz="2600" b="1" cap="none"/>
              <a:t>Nettokredit 0 - 5%</a:t>
            </a:r>
            <a:endParaRPr lang="de-de" sz="2600" cap="none"/>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Schuldenbremse (und EU- Schuldenregeln) abschaffen oder reformieren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Neue Sondervermögen – für welche Zwecke?</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Schuldenbremse aussetzen</a:t>
            </a:r>
          </a:p>
        </p:txBody>
      </p:sp>
      <p:sp>
        <p:nvSpPr>
          <p:cNvPr id="6" name="Text Box 1030"/>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BgEAAIwAAAD6SQAAoQQAABAAAAAmAAAACAAAAP//////////MAAAABQAAAAAAAAAAAD//wAAAQAAAP//AAABAA=="/>
              </a:ext>
            </a:extLst>
          </p:cNvSpPr>
          <p:nvPr/>
        </p:nvSpPr>
        <p:spPr>
          <a:xfrm>
            <a:off x="166370" y="88900"/>
            <a:ext cx="11859260" cy="663575"/>
          </a:xfrm>
          <a:prstGeom prst="rect">
            <a:avLst/>
          </a:prstGeom>
          <a:noFill/>
          <a:ln>
            <a:noFill/>
          </a:ln>
          <a:effectLst/>
        </p:spPr>
        <p:txBody>
          <a:bodyPr vert="horz" wrap="square" lIns="91440" tIns="45720" rIns="91440" bIns="45720" numCol="1" spcCol="215900" anchor="t"/>
          <a:lstStyle/>
          <a:p>
            <a:pPr algn="ctr">
              <a:spcBef>
                <a:spcPts val="2160"/>
              </a:spcBef>
              <a:defRPr lang="de-de" cap="none">
                <a:latin typeface="Arial" pitchFamily="2" charset="0"/>
                <a:ea typeface="Arial" pitchFamily="2" charset="0"/>
                <a:cs typeface="Arial" pitchFamily="2" charset="0"/>
              </a:defRPr>
            </a:pPr>
            <a:r>
              <a:rPr lang="de-de" sz="3800" b="1" cap="none">
                <a:solidFill>
                  <a:srgbClr val="E30145"/>
                </a:solidFill>
              </a:rPr>
              <a:t>Sozialstaat, oder Neoliberalismus &amp; Militarismus?</a:t>
            </a:r>
          </a:p>
        </p:txBody>
      </p:sp>
      <p:sp>
        <p:nvSpPr>
          <p:cNvPr id="7" name="Text Box 1029"/>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zcAACYFAAD6SQAAbxMAABAAAAAmAAAACAAAAP//////////MAAAABQAAAAAAAAAAAD//wAAAQAAAP//AAABAA=="/>
              </a:ext>
            </a:extLst>
          </p:cNvSpPr>
          <p:nvPr/>
        </p:nvSpPr>
        <p:spPr>
          <a:xfrm>
            <a:off x="8950325" y="836930"/>
            <a:ext cx="3075305" cy="2322195"/>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defRPr lang="de-de" cap="none">
                <a:latin typeface="Arial" pitchFamily="2" charset="0"/>
                <a:ea typeface="Arial" pitchFamily="2" charset="0"/>
                <a:cs typeface="Arial" pitchFamily="2" charset="0"/>
              </a:defRPr>
            </a:pPr>
            <a:r>
              <a:rPr lang="de-de" sz="2600" b="1" cap="none"/>
              <a:t>Andere ≈ 10%</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CO</a:t>
            </a:r>
            <a:r>
              <a:rPr lang="de-de" sz="2000" cap="none" baseline="-24000"/>
              <a:t>2</a:t>
            </a:r>
            <a:r>
              <a:rPr lang="de-de" sz="2000" cap="none"/>
              <a:t>-Bepreisung</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Verkäufe &amp; Gebühren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Vermögenseinkommen</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Privatisierungserlöse</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ÖPP</a:t>
            </a:r>
          </a:p>
        </p:txBody>
      </p:sp>
      <p:sp>
        <p:nvSpPr>
          <p:cNvPr id="8" name="Text Box 1026"/>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KSUAAIQYAABtNgAAQSkAABAAAAAmAAAACAAAAP//////////MAAAABQAAAAAAAAAAAD//wAAAQAAAP//AAABAA=="/>
              </a:ext>
            </a:extLst>
          </p:cNvSpPr>
          <p:nvPr/>
        </p:nvSpPr>
        <p:spPr>
          <a:xfrm>
            <a:off x="6040755" y="3985260"/>
            <a:ext cx="2806700" cy="2720975"/>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spcBef>
                <a:spcPts val="1680"/>
              </a:spcBef>
              <a:defRPr lang="de-de" cap="none">
                <a:latin typeface="Arial" pitchFamily="2" charset="0"/>
                <a:ea typeface="Arial" pitchFamily="2" charset="0"/>
                <a:cs typeface="Arial" pitchFamily="2" charset="0"/>
              </a:defRPr>
            </a:pPr>
            <a:r>
              <a:rPr lang="de-de" sz="2600" b="1" cap="none"/>
              <a:t>Militär ≈ 1,5 - 5%</a:t>
            </a:r>
            <a:r>
              <a:rPr lang="de-de" sz="2800" b="1" cap="none"/>
              <a:t> </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Aufrüstung Bundeswehr</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Militärhilfen an Ukraine u.a</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Militärisch relevante Infrastrukturen </a:t>
            </a:r>
          </a:p>
        </p:txBody>
      </p:sp>
      <p:sp>
        <p:nvSpPr>
          <p:cNvPr id="9" name="Text Box 1026"/>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e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zcAAHIYAAD6SQAANCkAABAAAAAmAAAACAAAAP//////////MAAAABQAAAAAAAAAAAD//wAAAQAAAP//AAABAA=="/>
              </a:ext>
            </a:extLst>
          </p:cNvSpPr>
          <p:nvPr/>
        </p:nvSpPr>
        <p:spPr>
          <a:xfrm>
            <a:off x="8950325" y="3973830"/>
            <a:ext cx="3075305" cy="2724150"/>
          </a:xfrm>
          <a:prstGeom prst="rect">
            <a:avLst/>
          </a:prstGeom>
          <a:noFill/>
          <a:ln w="19050" cap="flat" cmpd="sng" algn="ctr">
            <a:solidFill>
              <a:schemeClr val="tx1"/>
            </a:solidFill>
            <a:prstDash val="solid"/>
            <a:headEnd type="none"/>
            <a:tailEnd type="none"/>
          </a:ln>
          <a:effectLst/>
        </p:spPr>
        <p:txBody>
          <a:bodyPr vert="horz" wrap="square" lIns="91440" tIns="45720" rIns="91440" bIns="45720" numCol="1" spcCol="215900" anchor="t"/>
          <a:lstStyle/>
          <a:p>
            <a:pPr algn="ctr">
              <a:spcBef>
                <a:spcPts val="1680"/>
              </a:spcBef>
              <a:defRPr lang="de-de" cap="none">
                <a:latin typeface="Arial" pitchFamily="2" charset="0"/>
                <a:ea typeface="Arial" pitchFamily="2" charset="0"/>
                <a:cs typeface="Arial" pitchFamily="2" charset="0"/>
              </a:defRPr>
            </a:pPr>
            <a:r>
              <a:rPr lang="de-de" sz="2600" b="1" cap="none"/>
              <a:t>Anderes ≈ 25%</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Allg. Verwaltung usw.</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Ordnung &amp; Sicherheit</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Wirtschaft &amp; Energie</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Verkehr</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Umwelt, Entsorgung</a:t>
            </a:r>
          </a:p>
          <a:p>
            <a:pPr marL="288290" indent="-288290">
              <a:buFont typeface="Arial" pitchFamily="2" charset="0"/>
              <a:buChar char="•"/>
              <a:defRPr lang="de-de" cap="none">
                <a:latin typeface="Arial" pitchFamily="2" charset="0"/>
                <a:ea typeface="Arial" pitchFamily="2" charset="0"/>
                <a:cs typeface="Arial" pitchFamily="2" charset="0"/>
              </a:defRPr>
            </a:pPr>
            <a:r>
              <a:rPr lang="de-de" sz="2000" cap="none"/>
              <a:t>Zinszahlungen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AAAAAB+AQAAAEsAALIoAAAQAAAAJgAAAAgAAAD//////////zAAAAAUAAAAAAAAAAAA//8AAAEAAAD//wAAAQA="/>
              </a:ext>
            </a:extLst>
          </p:cNvPicPr>
          <p:nvPr/>
        </p:nvPicPr>
        <p:blipFill>
          <a:blip r:embed="rId2"/>
          <a:stretch>
            <a:fillRect/>
          </a:stretch>
        </p:blipFill>
        <p:spPr>
          <a:xfrm>
            <a:off x="0" y="242570"/>
            <a:ext cx="12192000" cy="6372860"/>
          </a:xfrm>
          <a:prstGeom prst="rect">
            <a:avLst/>
          </a:prstGeom>
          <a:noFill/>
          <a:ln>
            <a:noFill/>
          </a:ln>
          <a:effectLst/>
        </p:spPr>
      </p:pic>
      <p:sp>
        <p:nvSpPr>
          <p:cNvPr id="3" name="Textfeld 4"/>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B/f38A5+bmA8zMzADAwP8Af39/AAAAAAAAAAAAAAAAAAAAAAAAAAAAIQAAABgAAAAUAAAAIhsAAJ8fAADYSQAA+iMAABAgAAAmAAAACAAAAP//////////MAAAABQAAAAAAAAAAAD//wAAAQAAAP//AAABAA=="/>
              </a:ext>
            </a:extLst>
          </p:cNvSpPr>
          <p:nvPr/>
        </p:nvSpPr>
        <p:spPr>
          <a:xfrm>
            <a:off x="4410710" y="5140325"/>
            <a:ext cx="7593330" cy="708025"/>
          </a:xfrm>
          <a:prstGeom prst="rect">
            <a:avLst/>
          </a:prstGeom>
          <a:noFill/>
          <a:ln>
            <a:noFill/>
          </a:ln>
          <a:effectLst/>
        </p:spPr>
        <p:txBody>
          <a:bodyPr vert="horz" wrap="square" lIns="91440" tIns="45720" rIns="91440" bIns="45720" numCol="1" spcCol="215900" anchor="t"/>
          <a:lstStyle/>
          <a:p>
            <a:pPr>
              <a:defRPr lang="de-de"/>
            </a:pPr>
            <a:r>
              <a:rPr lang="de-de" sz="2000" cap="none">
                <a:hlinkClick r:id="rId3"/>
              </a:rPr>
              <a:t>https://www.vsa-verlag.de/nc/buecher/detail/artikel/gewerkschaften-in-der-zeitenwende/</a:t>
            </a:r>
            <a:r>
              <a:rPr lang="de-de" sz="2000" cap="none"/>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AAAJ/f38A5+bmA8zMzADAwP8Af39/AAAAAAAAAAAAAAAAAAAAAAAAAAAAIQAAABgAAAAUAAAAvgEAAH0DAAD/SgAAZSwAABAAAAAmAAAACAAAAD0QAAB/AAAAMAAAABQAAAAAAAAAAAD//wAAAQAAAP//AAABAA=="/>
              </a:ext>
            </a:extLst>
          </p:cNvSpPr>
          <p:nvPr>
            <p:ph type="body" idx="1"/>
          </p:nvPr>
        </p:nvSpPr>
        <p:spPr>
          <a:xfrm>
            <a:off x="283210" y="567055"/>
            <a:ext cx="11908155" cy="6649720"/>
          </a:xfrm>
          <a:solidFill>
            <a:schemeClr val="bg1"/>
          </a:solidFill>
        </p:spPr>
        <p:txBody>
          <a:bodyPr vert="horz" wrap="square" lIns="91440" tIns="45720" rIns="91440" bIns="45720" numCol="1" spcCol="215900" anchor="t">
            <a:prstTxWarp prst="textNoShape">
              <a:avLst/>
            </a:prstTxWarp>
          </a:bodyPr>
          <a:lstStyle/>
          <a:p>
            <a:pPr marL="0" indent="0">
              <a:lnSpc>
                <a:spcPct val="90000"/>
              </a:lnSpc>
              <a:spcBef>
                <a:spcPts val="295"/>
              </a:spcBef>
              <a:buNone/>
              <a:defRPr lang="de-de" sz="1595" cap="none"/>
            </a:pPr>
            <a:r>
              <a:rPr lang="de-de" sz="3090" b="1" cap="none">
                <a:latin typeface="Calibri" pitchFamily="2" charset="0"/>
                <a:ea typeface="Calibri" pitchFamily="2" charset="0"/>
                <a:cs typeface="Calibri" pitchFamily="2" charset="0"/>
              </a:rPr>
              <a:t>Anstieg der Beitragsätze vermeiden oder verringern durch </a:t>
            </a:r>
            <a:br/>
            <a:r>
              <a:rPr lang="de-de" sz="3090" b="1" cap="none">
                <a:latin typeface="Calibri" pitchFamily="2" charset="0"/>
                <a:ea typeface="Calibri" pitchFamily="2" charset="0"/>
                <a:cs typeface="Calibri" pitchFamily="2" charset="0"/>
              </a:rPr>
              <a:t>mehr Beschäftigte und höhere Einnahmen aus den Einkommen</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Gegen: Leistungskürzungen, Privatisierung, höheres Rentenalter</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Erhöhung der Bundeszuschüsse zu den Sozialversicherungen</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Höhere Erwerbstätigkeit von Müttern und Älteren</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Weniger Erwerbslosigkeit, bessere Aus- und Weiterbildung </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Zuwanderung und höhere Erwerbsbeteiligung Eingewanderter</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Produktivitätssteigerungen, höhere beitragspflichtige Löhne </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Höhere Beitragsbemessungs- und Versicherungspflichtgrenzen</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Erwerbstätigenversicherung bei Rente, Selbstständige, Beamte u.a.</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Bürgerversicherung in der Kranken- und Pflegeversicherung</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Gerechtere Steuerpolitik mit höheren Einnahmen</a:t>
            </a:r>
          </a:p>
          <a:p>
            <a:pPr>
              <a:lnSpc>
                <a:spcPct val="90000"/>
              </a:lnSpc>
              <a:spcBef>
                <a:spcPts val="295"/>
              </a:spcBef>
              <a:defRPr lang="de-de" sz="1595" cap="none"/>
            </a:pPr>
            <a:r>
              <a:rPr lang="de-de" sz="3090" b="1" cap="none">
                <a:latin typeface="Calibri" pitchFamily="2" charset="0"/>
                <a:ea typeface="Calibri" pitchFamily="2" charset="0"/>
                <a:cs typeface="Calibri" pitchFamily="2" charset="0"/>
              </a:rPr>
              <a:t>Bessere Leistungen, mehr Personal mit besserer Bezahlung</a:t>
            </a:r>
          </a:p>
          <a:p>
            <a:pPr>
              <a:lnSpc>
                <a:spcPct val="70000"/>
              </a:lnSpc>
              <a:spcBef>
                <a:spcPts val="550"/>
              </a:spcBef>
              <a:defRPr lang="de-de" sz="1595" cap="none"/>
            </a:pPr>
            <a:endParaRPr lang="de-de" sz="3090" b="1" cap="none">
              <a:latin typeface="Calibri" pitchFamily="2" charset="0"/>
              <a:ea typeface="Calibri" pitchFamily="2" charset="0"/>
              <a:cs typeface="Calibri" pitchFamily="2" charset="0"/>
            </a:endParaRPr>
          </a:p>
        </p:txBody>
      </p:sp>
      <p:sp>
        <p:nvSpPr>
          <p:cNvPr id="3" name="Foliennummernplatzhalt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DQAABonAADYRQAAWSkAABAAAAAmAAAACAAAAAAAAAAAAAAAMAAAABQAAAAAAAAAAAD//wAAAQAAAP//AAABAA=="/>
              </a:ext>
            </a:extLst>
          </p:cNvSpPr>
          <p:nvPr>
            <p:ph type="sldNum" sz="quarter" idx="12"/>
          </p:nvPr>
        </p:nvSpPr>
        <p:spPr/>
        <p:txBody>
          <a:bodyPr/>
          <a:lstStyle/>
          <a:p>
            <a:pPr>
              <a:defRPr lang="de-de"/>
            </a:pPr>
            <a:fld id="{3577137A-34D8-22E5-96CF-C2B05D816097}" type="slidenum">
              <a:t>20</a:t>
            </a:fld>
            <a:endParaRPr/>
          </a:p>
        </p:txBody>
      </p:sp>
      <p:sp>
        <p:nvSpPr>
          <p:cNvPr id="4" name="Titel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AAAAAAAAAAAAAAAAA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AAAJ/f38A5+bmA8zMzADAwP8Af39/AAAAAAAAAAAAAAAAAAAAAAAAAAAAIQAAABgAAAAUAAAAnwMAAAAAAABSSAAAfQMAABAAAAAmAAAACAAAAAEAAAB/AAAAMAAAABQAAAAAAAAAAAD//wAAAQAAAP//AAABAA=="/>
              </a:ext>
            </a:extLst>
          </p:cNvSpPr>
          <p:nvPr>
            <p:ph type="title"/>
          </p:nvPr>
        </p:nvSpPr>
        <p:spPr>
          <a:xfrm>
            <a:off x="588645" y="0"/>
            <a:ext cx="11167745" cy="567055"/>
          </a:xfrm>
          <a:solidFill>
            <a:schemeClr val="bg1"/>
          </a:solidFill>
        </p:spPr>
        <p:txBody>
          <a:bodyPr/>
          <a:lstStyle/>
          <a:p>
            <a:pPr>
              <a:lnSpc>
                <a:spcPct val="100000"/>
              </a:lnSpc>
              <a:defRPr lang="de-de"/>
            </a:pPr>
            <a:r>
              <a:rPr lang="de-de" sz="3625" cap="none">
                <a:solidFill>
                  <a:srgbClr val="FF0000"/>
                </a:solidFill>
                <a:latin typeface="Calibri" pitchFamily="2" charset="0"/>
                <a:ea typeface="Calibri Light" pitchFamily="2" charset="0"/>
                <a:cs typeface="Calibri" pitchFamily="2" charset="0"/>
              </a:rPr>
              <a:t>Reformoptionen und gewerkschaftliche Forderungen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QEAAAAAAABKSgAAvykAABAAAAAmAAAACAAAAP//////////MAAAABQAAAAAAAAAAAD//wAAAQAAAP//AAABAA=="/>
              </a:ext>
            </a:extLst>
          </p:cNvSpPr>
          <p:nvPr/>
        </p:nvSpPr>
        <p:spPr>
          <a:xfrm>
            <a:off x="180975" y="0"/>
            <a:ext cx="11895455" cy="6786245"/>
          </a:xfrm>
          <a:prstGeom prst="rect">
            <a:avLst/>
          </a:prstGeom>
          <a:noFill/>
          <a:ln>
            <a:noFill/>
          </a:ln>
          <a:effectLst/>
        </p:spPr>
        <p:txBody>
          <a:bodyPr vert="horz" wrap="square" lIns="91440" tIns="45720" rIns="91440" bIns="45720" numCol="1" spcCol="215900" anchor="t"/>
          <a:lstStyle/>
          <a:p>
            <a:pPr>
              <a:spcAft>
                <a:spcPts val="600"/>
              </a:spcAft>
              <a:defRPr lang="de-de"/>
            </a:pPr>
            <a:r>
              <a:rPr lang="de-de" sz="4000" b="1" cap="none">
                <a:solidFill>
                  <a:srgbClr val="E30145"/>
                </a:solidFill>
              </a:rPr>
              <a:t>Politische Probleme, Aufgaben der Friedensbewegung</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Politische Kräfte gegen Militarisierung schwach: Friedensbewegung; Linke?, BSW, DKP, MLPD …, unzureichende Einheit der Friedensbewegung</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AfD zieht Antikriegskräfte an, ist aber pro Aufrüstung, Militarisierung und Sozialabbau, Wehrpflicht unklar – das muss stärker deutlich gemacht werden!</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Breiter Konsens in Regierung und Union für Aufrüstung und Ukrainehilfen, Streit v.a. um Sozialpolitik und Steuerpolitik</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Gewerkschaften blenden Militärausgaben völlig aus, IGM ist sogar teils für Aufrüstung, gewerkschaftliche Beschlusslagen werden ignoriert: </a:t>
            </a:r>
            <a:br/>
            <a:r>
              <a:rPr lang="de-de" sz="2400" b="1" cap="none">
                <a:hlinkClick r:id="rId3"/>
              </a:rPr>
              <a:t>https://gewerkschaften-gegen-aufruestung.de/</a:t>
            </a:r>
            <a:r>
              <a:rPr lang="de-de" sz="2400" b="1" cap="none"/>
              <a:t> unterstützen! TvL-Tarifrunde!</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Sozialverbände blenden Militärausausgaben ebenfalls aus</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Umweltverbände und Ökologiebewegung blenden Militärproblem aus</a:t>
            </a:r>
          </a:p>
          <a:p>
            <a:pPr marL="288290" indent="-288290">
              <a:spcAft>
                <a:spcPts val="600"/>
              </a:spcAft>
              <a:buFont typeface="Arial" pitchFamily="2" charset="0"/>
              <a:buChar char="•"/>
              <a:defRPr lang="de-de" cap="none">
                <a:latin typeface="Arial" pitchFamily="2" charset="0"/>
                <a:ea typeface="Arial" pitchFamily="2" charset="0"/>
                <a:cs typeface="Arial" pitchFamily="2" charset="0"/>
              </a:defRPr>
            </a:pPr>
            <a:r>
              <a:rPr lang="de-de" sz="2400" b="1" cap="none"/>
              <a:t>Friedenskräfte müssen den Gegensatz „Militär oder Sozialstaat“ stärker in den Organisationen, Parteien, Öffentlichkeiten und Aktivitäten zum Thema machen, in denen sie sich bewegen oder Mitglied sind! Hingehen mit Material, Transparenten usw. zu Aktionen und Demonstrationen!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AAAAOcAAAAASwAAOykAABAAAAAmAAAACAAAAP//////////MAAAABQAAAAAAAAAAAD//wAAAQAAAP//AAABAA=="/>
              </a:ext>
            </a:extLst>
          </p:cNvSpPr>
          <p:nvPr/>
        </p:nvSpPr>
        <p:spPr>
          <a:xfrm>
            <a:off x="0" y="146685"/>
            <a:ext cx="12192000" cy="6555740"/>
          </a:xfrm>
          <a:prstGeom prst="rect">
            <a:avLst/>
          </a:prstGeom>
          <a:noFill/>
          <a:ln>
            <a:noFill/>
          </a:ln>
          <a:effectLst/>
        </p:spPr>
        <p:txBody>
          <a:bodyPr vert="horz" wrap="square" lIns="91440" tIns="45720" rIns="91440" bIns="45720" numCol="1" spcCol="215900" anchor="t"/>
          <a:lstStyle/>
          <a:p>
            <a:pPr>
              <a:spcAft>
                <a:spcPts val="1200"/>
              </a:spcAft>
              <a:defRPr lang="de-de"/>
            </a:pPr>
            <a:r>
              <a:rPr lang="de-de" sz="1400" b="1" cap="none"/>
              <a:t>Quellen:</a:t>
            </a:r>
          </a:p>
          <a:p>
            <a:pPr>
              <a:spcAft>
                <a:spcPts val="1200"/>
              </a:spcAft>
              <a:defRPr lang="de-de"/>
            </a:pPr>
            <a:r>
              <a:rPr lang="de-de" sz="1400" cap="none"/>
              <a:t>IMI Factsheet Rüstung, Februar 2024, </a:t>
            </a:r>
            <a:r>
              <a:rPr lang="de-de" sz="1400" cap="none">
                <a:hlinkClick r:id="rId3"/>
              </a:rPr>
              <a:t>https://www.imi-online.de/2024/03/05/ruestung-5/</a:t>
            </a:r>
            <a:r>
              <a:rPr lang="de-de" sz="1400" cap="none"/>
              <a:t> </a:t>
            </a:r>
          </a:p>
          <a:p>
            <a:pPr>
              <a:spcAft>
                <a:spcPts val="1200"/>
              </a:spcAft>
              <a:defRPr lang="de-de"/>
            </a:pPr>
            <a:r>
              <a:rPr lang="de-de" sz="1400" cap="none"/>
              <a:t>IMI-Analyse 2024/17 Europäische Rüstungsfinanzierung, </a:t>
            </a:r>
            <a:r>
              <a:rPr lang="de-de" sz="1400" cap="none">
                <a:hlinkClick r:id="rId4"/>
              </a:rPr>
              <a:t>https://www.imi-online.de/2024/03/13/europaeische-ruestungsfinanzierung/</a:t>
            </a:r>
            <a:r>
              <a:rPr lang="de-de" sz="1400" cap="none"/>
              <a:t> </a:t>
            </a:r>
          </a:p>
          <a:p>
            <a:pPr>
              <a:spcAft>
                <a:spcPts val="1200"/>
              </a:spcAft>
              <a:defRPr lang="de-de"/>
            </a:pPr>
            <a:r>
              <a:rPr lang="de-de" sz="1400" cap="none"/>
              <a:t>IMI-Studie 1b/2025 Militärausgaben und Sozialabbau </a:t>
            </a:r>
            <a:r>
              <a:rPr lang="de-de" sz="1400" cap="none">
                <a:hlinkClick r:id="rId5"/>
              </a:rPr>
              <a:t>https://www.imi-online.de/download/IMI-Studie2025-1-Kanonen-Butter.pdf</a:t>
            </a:r>
            <a:r>
              <a:rPr lang="de-de" sz="1400" cap="none"/>
              <a:t> </a:t>
            </a:r>
          </a:p>
          <a:p>
            <a:pPr>
              <a:spcAft>
                <a:spcPts val="1200"/>
              </a:spcAft>
              <a:defRPr lang="de-de"/>
            </a:pPr>
            <a:r>
              <a:rPr lang="de-de" sz="1400" cap="none"/>
              <a:t>Bundesministerium der Finanzen, </a:t>
            </a:r>
            <a:r>
              <a:rPr lang="de-de" sz="1400" cap="none">
                <a:hlinkClick r:id="rId6"/>
              </a:rPr>
              <a:t>https://www.bundeshaushalt.de/DE/Bundeshaushalt-digital/bundeshaushalt-digital.html</a:t>
            </a:r>
            <a:endParaRPr lang="de-de" sz="1400" cap="none"/>
          </a:p>
          <a:p>
            <a:pPr>
              <a:spcAft>
                <a:spcPts val="1200"/>
              </a:spcAft>
              <a:defRPr lang="de-de"/>
            </a:pPr>
            <a:r>
              <a:rPr lang="de-de" sz="1400" cap="none"/>
              <a:t>Brzoska, Michael (2024): Wag the Dog, Zum Verhältnis von Staat und Rüstungsindustrie, Greenpeace, Oktober 2024; </a:t>
            </a:r>
            <a:r>
              <a:rPr lang="de-de" sz="1400" cap="none">
                <a:hlinkClick r:id="rId7"/>
              </a:rPr>
              <a:t>www</a:t>
            </a:r>
            <a:r>
              <a:rPr lang="de-de" sz="1400" u="sng" cap="none">
                <a:hlinkClick r:id="rId7"/>
              </a:rPr>
              <a:t>.greenpeace.de/publikationen/Report_Wag_The_Dog.pdf</a:t>
            </a:r>
            <a:r>
              <a:rPr lang="de-de" sz="1400" u="sng" cap="none"/>
              <a:t>.</a:t>
            </a:r>
          </a:p>
          <a:p>
            <a:pPr>
              <a:spcAft>
                <a:spcPts val="1200"/>
              </a:spcAft>
              <a:defRPr lang="de-de"/>
            </a:pPr>
            <a:r>
              <a:rPr lang="en-us" sz="1400" cap="none"/>
              <a:t>Bundesbank Monatsbericht August 2025 </a:t>
            </a:r>
            <a:r>
              <a:rPr lang="en-us" sz="1400" u="sng" cap="none">
                <a:hlinkClick r:id="rId8"/>
              </a:rPr>
              <a:t>https://publikationen.bundesbank.de/publikationen-de/berichte-studien/monatsberichte/monatsbericht-august-2025-962158</a:t>
            </a:r>
            <a:r>
              <a:rPr lang="de-de" sz="1400" cap="none"/>
              <a:t> </a:t>
            </a:r>
          </a:p>
          <a:p>
            <a:pPr>
              <a:spcAft>
                <a:spcPts val="1200"/>
              </a:spcAft>
              <a:defRPr lang="de-de"/>
            </a:pPr>
            <a:r>
              <a:rPr lang="de-de" sz="1400" cap="none"/>
              <a:t>Institut für Weltwirtschaft Kiel, Ukraine Support Tracker, </a:t>
            </a:r>
            <a:r>
              <a:rPr lang="de-de" sz="1400" cap="none">
                <a:hlinkClick r:id="rId9"/>
              </a:rPr>
              <a:t>https://ifw-kiel.de/ukrainetracker</a:t>
            </a:r>
            <a:endParaRPr lang="de-de" sz="1400" cap="none"/>
          </a:p>
          <a:p>
            <a:pPr>
              <a:spcAft>
                <a:spcPts val="1200"/>
              </a:spcAft>
              <a:defRPr lang="de-de"/>
            </a:pPr>
            <a:r>
              <a:rPr lang="en-us" sz="1400" cap="none"/>
              <a:t>IPPNW Issue Briefing (2025): »</a:t>
            </a:r>
            <a:r>
              <a:rPr lang="de-de" sz="1400" cap="none"/>
              <a:t>Das 3,5%-Ziel der NATO: In jeder Hinsicht unhaltbar«, Juni 2025; </a:t>
            </a:r>
            <a:br/>
            <a:r>
              <a:rPr lang="de-de" sz="1400" cap="none">
                <a:hlinkClick r:id="rId10"/>
              </a:rPr>
              <a:t>https://news.ippnw.de/commonFiles/pdfs/Klima/2025_Report_3_5-Ziel-der-NATO.pdf</a:t>
            </a:r>
            <a:endParaRPr lang="de-de" sz="1400" cap="none"/>
          </a:p>
          <a:p>
            <a:pPr>
              <a:spcAft>
                <a:spcPts val="1200"/>
              </a:spcAft>
              <a:defRPr lang="de-de"/>
            </a:pPr>
            <a:r>
              <a:rPr lang="de-de" sz="1400" cap="none"/>
              <a:t>IW Kurzbericht 60/2025; </a:t>
            </a:r>
            <a:r>
              <a:rPr lang="de-de" sz="1400" cap="none">
                <a:hlinkClick r:id="rId11"/>
              </a:rPr>
              <a:t>www</a:t>
            </a:r>
            <a:r>
              <a:rPr lang="de-de" sz="1400" u="sng" cap="none">
                <a:hlinkClick r:id="rId11"/>
              </a:rPr>
              <a:t>.iwkoeln.de/studien/tobias-hentze-galina-kolev-schaefer-wirtschaftliche-impulse-durch-das-steuerpaket-der-bundesregierung.html</a:t>
            </a:r>
            <a:r>
              <a:rPr lang="de-de" sz="1400" u="sng" cap="none"/>
              <a:t>.</a:t>
            </a:r>
          </a:p>
          <a:p>
            <a:pPr>
              <a:spcAft>
                <a:spcPts val="1200"/>
              </a:spcAft>
              <a:defRPr lang="de-de"/>
            </a:pPr>
            <a:r>
              <a:rPr lang="de-de" sz="1400" cap="none"/>
              <a:t>Krebs, Tom/Kaczmarczyk, Patrick (2025): Wirtschaftliche Auswirkungen von Militärausgaben in Deutschland; </a:t>
            </a:r>
            <a:r>
              <a:rPr lang="de-de" sz="1400" cap="none">
                <a:hlinkClick r:id="rId12"/>
              </a:rPr>
              <a:t>www</a:t>
            </a:r>
            <a:r>
              <a:rPr lang="de-de" sz="1400" u="sng" cap="none">
                <a:hlinkClick r:id="rId12"/>
              </a:rPr>
              <a:t>.vwl.uni-mannheim.de/media/Lehrstuehle/vwl/Krebs/wirt._Auswirk._Militaerausgaben.pdf/flipbook</a:t>
            </a:r>
            <a:r>
              <a:rPr lang="de-de" sz="1400" u="sng" cap="none"/>
              <a:t> </a:t>
            </a:r>
            <a:r>
              <a:rPr lang="de-de" sz="1400" cap="none"/>
              <a:t>.</a:t>
            </a:r>
          </a:p>
          <a:p>
            <a:pPr>
              <a:spcAft>
                <a:spcPts val="1200"/>
              </a:spcAft>
              <a:defRPr lang="de-de"/>
            </a:pPr>
            <a:r>
              <a:rPr lang="de-de" sz="1400" cap="none"/>
              <a:t>NATO: Defence expenditures and NATO’s 5% commitment; </a:t>
            </a:r>
            <a:r>
              <a:rPr lang="de-de" sz="1400" cap="none">
                <a:hlinkClick r:id="rId13"/>
              </a:rPr>
              <a:t>www</a:t>
            </a:r>
            <a:r>
              <a:rPr lang="de-de" sz="1400" u="sng" cap="none">
                <a:hlinkClick r:id="rId13"/>
              </a:rPr>
              <a:t>.nato.int/cps/en/natohq/topics_49198.htm</a:t>
            </a:r>
            <a:r>
              <a:rPr lang="de-de" sz="1400" u="sng" cap="none"/>
              <a:t> .</a:t>
            </a:r>
            <a:r>
              <a:rPr lang="de-de" sz="1400" cap="none"/>
              <a:t> </a:t>
            </a:r>
          </a:p>
          <a:p>
            <a:pPr>
              <a:spcAft>
                <a:spcPts val="1200"/>
              </a:spcAft>
              <a:defRPr lang="de-de"/>
            </a:pPr>
            <a:r>
              <a:rPr lang="de-de" sz="1400" cap="none"/>
              <a:t>SIPRI: Military Expenditure Database; www</a:t>
            </a:r>
            <a:r>
              <a:rPr lang="de-de" sz="1400" u="sng" cap="none"/>
              <a:t>.sipri.org/databases/milex.</a:t>
            </a:r>
            <a:endParaRPr lang="de-de" sz="1400" cap="none"/>
          </a:p>
          <a:p>
            <a:pPr>
              <a:spcAft>
                <a:spcPts val="1200"/>
              </a:spcAft>
              <a:defRPr lang="de-de"/>
            </a:pPr>
            <a:r>
              <a:rPr lang="de-de" sz="1400" cap="none"/>
              <a:t>Steinmetz, Christopher/Wulf, Herbert/Lurz, Alexander (2024): Wann ist genug genug? Kräftevergleich NATO-Russland, Greenpeace; </a:t>
            </a:r>
            <a:r>
              <a:rPr lang="de-de" sz="1400" cap="none">
                <a:hlinkClick r:id="rId14"/>
              </a:rPr>
              <a:t>www</a:t>
            </a:r>
            <a:r>
              <a:rPr lang="de-de" sz="1400" u="sng" cap="none">
                <a:hlinkClick r:id="rId14"/>
              </a:rPr>
              <a:t>.greenpeace.de/publikationen/Kraeftevergleich_NATO-Russland.pdf</a:t>
            </a:r>
            <a:r>
              <a:rPr lang="de-de" sz="1400" u="sng" cap="none"/>
              <a:t> </a:t>
            </a:r>
            <a:r>
              <a:rPr lang="de-de" sz="1400" cap="none"/>
              <a:t> sowie </a:t>
            </a:r>
            <a:r>
              <a:rPr lang="de-de" sz="1400" u="sng" cap="none"/>
              <a:t>nie-wieder-krieg.org/bedrohungsluege/ .</a:t>
            </a:r>
            <a:endParaRPr lang="de-de" sz="1400" cap="none"/>
          </a:p>
          <a:p>
            <a:pPr>
              <a:spcAft>
                <a:spcPts val="1200"/>
              </a:spcAft>
              <a:defRPr lang="de-de"/>
            </a:pPr>
            <a:r>
              <a:rPr lang="de-de" sz="1400" cap="none">
                <a:hlinkClick r:id="rId15"/>
              </a:rPr>
              <a:t>https://gewerkschaften-gegen-aufruestung.de/</a:t>
            </a:r>
            <a:r>
              <a:rPr lang="de-de" sz="1400" cap="none"/>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OEEAAAAAAAAH0YAADAqAAAQAAAAJgAAAAgAAAD//////////zAAAAAUAAAAAAAAAAAA//8AAAEAAAD//wAAAQA="/>
              </a:ext>
            </a:extLst>
          </p:cNvPicPr>
          <p:nvPr/>
        </p:nvPicPr>
        <p:blipFill>
          <a:blip r:embed="rId3"/>
          <a:stretch>
            <a:fillRect/>
          </a:stretch>
        </p:blipFill>
        <p:spPr>
          <a:xfrm>
            <a:off x="793115" y="0"/>
            <a:ext cx="10605770" cy="6858000"/>
          </a:xfrm>
          <a:prstGeom prst="rect">
            <a:avLst/>
          </a:prstGeom>
          <a:noFill/>
          <a:ln>
            <a:noFill/>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81D17DD-E5B7-16C4-B95B-31BC004947B2}"/>
              </a:ext>
            </a:extLst>
          </p:cNvPr>
          <p:cNvSpPr>
            <a:spLocks noGrp="1"/>
          </p:cNvSpPr>
          <p:nvPr>
            <p:ph type="dt" sz="half" idx="10"/>
          </p:nvPr>
        </p:nvSpPr>
        <p:spPr/>
        <p:txBody>
          <a:bodyPr/>
          <a:lstStyle/>
          <a:p>
            <a:pPr>
              <a:defRPr lang="de-de"/>
            </a:pPr>
            <a:fld id="{35773BC2-8CD8-22CD-96CF-7A987581602F}" type="datetime1">
              <a:rPr lang="de-DE" smtClean="0"/>
              <a:t>21.12.2025</a:t>
            </a:fld>
            <a:endParaRPr lang="de-DE"/>
          </a:p>
        </p:txBody>
      </p:sp>
      <p:sp>
        <p:nvSpPr>
          <p:cNvPr id="3" name="Foliennummernplatzhalter 2">
            <a:extLst>
              <a:ext uri="{FF2B5EF4-FFF2-40B4-BE49-F238E27FC236}">
                <a16:creationId xmlns:a16="http://schemas.microsoft.com/office/drawing/2014/main" id="{C04EB4C9-0075-7290-0B45-CF8A4924257B}"/>
              </a:ext>
            </a:extLst>
          </p:cNvPr>
          <p:cNvSpPr>
            <a:spLocks noGrp="1"/>
          </p:cNvSpPr>
          <p:nvPr>
            <p:ph type="sldNum" sz="quarter" idx="12"/>
          </p:nvPr>
        </p:nvSpPr>
        <p:spPr/>
        <p:txBody>
          <a:bodyPr/>
          <a:lstStyle/>
          <a:p>
            <a:pPr>
              <a:defRPr lang="de-de"/>
            </a:pPr>
            <a:fld id="{3577059D-D3D8-22F3-96CF-25A64B816070}" type="slidenum">
              <a:rPr lang="de-DE" smtClean="0"/>
              <a:t>4</a:t>
            </a:fld>
            <a:endParaRPr lang="de-DE"/>
          </a:p>
        </p:txBody>
      </p:sp>
      <p:pic>
        <p:nvPicPr>
          <p:cNvPr id="5" name="Grafik 4" descr="Ein Bild, das Text, Screenshot, Schrift, Design enthält.&#10;&#10;KI-generierte Inhalte können fehlerhaft sein.">
            <a:extLst>
              <a:ext uri="{FF2B5EF4-FFF2-40B4-BE49-F238E27FC236}">
                <a16:creationId xmlns:a16="http://schemas.microsoft.com/office/drawing/2014/main" id="{DDD56915-A7C6-BB5A-3C76-BAB63F61C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438" y="0"/>
            <a:ext cx="7472361" cy="6858000"/>
          </a:xfrm>
          <a:prstGeom prst="rect">
            <a:avLst/>
          </a:prstGeom>
        </p:spPr>
      </p:pic>
    </p:spTree>
    <p:extLst>
      <p:ext uri="{BB962C8B-B14F-4D97-AF65-F5344CB8AC3E}">
        <p14:creationId xmlns:p14="http://schemas.microsoft.com/office/powerpoint/2010/main" val="164555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KgMAAAOBQAAuz4AADAqAAAQAAAAJgAAAAgAAAD//////////zAAAAAUAAAAAAAAAAAA//8AAAEAAAD//wAAAQA="/>
              </a:ext>
            </a:extLst>
          </p:cNvPicPr>
          <p:nvPr/>
        </p:nvPicPr>
        <p:blipFill>
          <a:blip r:embed="rId3"/>
          <a:stretch>
            <a:fillRect/>
          </a:stretch>
        </p:blipFill>
        <p:spPr>
          <a:xfrm>
            <a:off x="2057400" y="821690"/>
            <a:ext cx="8140065" cy="6036310"/>
          </a:xfrm>
          <a:prstGeom prst="rect">
            <a:avLst/>
          </a:prstGeom>
          <a:noFill/>
          <a:ln>
            <a:noFill/>
          </a:ln>
          <a:effectLst/>
        </p:spPr>
      </p:pic>
      <p:sp>
        <p:nvSpPr>
          <p:cNvPr id="3" name="Textfeld 4"/>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XQIAADcAAACjSAAAtAUAABAAAAAmAAAACAAAAP//////////MAAAABQAAAAAAAAAAAD//wAAAQAAAP//AAABAA=="/>
              </a:ext>
            </a:extLst>
          </p:cNvSpPr>
          <p:nvPr/>
        </p:nvSpPr>
        <p:spPr>
          <a:xfrm>
            <a:off x="384175" y="34925"/>
            <a:ext cx="11423650" cy="892175"/>
          </a:xfrm>
          <a:prstGeom prst="rect">
            <a:avLst/>
          </a:prstGeom>
          <a:noFill/>
          <a:ln>
            <a:noFill/>
          </a:ln>
          <a:effectLst/>
        </p:spPr>
        <p:txBody>
          <a:bodyPr vert="horz" wrap="square" lIns="91440" tIns="45720" rIns="91440" bIns="45720" numCol="1" spcCol="215900" anchor="t"/>
          <a:lstStyle/>
          <a:p>
            <a:pPr>
              <a:defRPr lang="de-de"/>
            </a:pPr>
            <a:r>
              <a:rPr lang="de-de" sz="3400" b="1" cap="none">
                <a:solidFill>
                  <a:srgbClr val="E30145"/>
                </a:solidFill>
              </a:rPr>
              <a:t>„Unser Militär ist dem russischen Militär unendlich überlegen“</a:t>
            </a:r>
          </a:p>
          <a:p>
            <a:pPr>
              <a:defRPr lang="de-de"/>
            </a:pPr>
            <a:r>
              <a:rPr lang="de-de" b="1" cap="none"/>
              <a:t>NATO Generalsekretär Rutte 13.10.2025: </a:t>
            </a:r>
            <a:r>
              <a:rPr lang="de-de" b="1" cap="none">
                <a:hlinkClick r:id="rId4"/>
              </a:rPr>
              <a:t>https://www.youtube.com/watch?v=sqOcgRIubfA</a:t>
            </a:r>
            <a:r>
              <a:rPr lang="de-de" b="1" cap="none"/>
              <a:t>, 1:08:23 bis 1:08:46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HoEAABpAAAAWUYAAMcpAAAQAAAAJgAAAAgAAAD//////////zAAAAAUAAAAAAAAAAAA//8AAAEAAAD//wAAAQA="/>
              </a:ext>
            </a:extLst>
          </p:cNvPicPr>
          <p:nvPr/>
        </p:nvPicPr>
        <p:blipFill>
          <a:blip r:embed="rId3"/>
          <a:stretch>
            <a:fillRect/>
          </a:stretch>
        </p:blipFill>
        <p:spPr>
          <a:xfrm>
            <a:off x="727710" y="66675"/>
            <a:ext cx="10708005" cy="6724650"/>
          </a:xfrm>
          <a:prstGeom prst="rect">
            <a:avLst/>
          </a:prstGeom>
          <a:noFill/>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f///wEAAAAAAAAAAAAAAAAAAAAAAAAAAAAAAAAAAAAAAAAAAAAAAAJ/f38A5+bmA8zMzADAwP8Af39/AAAAAAAAAAAAAAAAAAAAAAAAAAAAIQAAABgAAAAUAAAAAAAAAIgAAAAASwAAIgQAABAAAAAmAAAACAAAAP//////////MAAAABQAAAAAAAAAAAD//wAAAQAAAP//AAABAA=="/>
              </a:ext>
            </a:extLst>
          </p:cNvSpPr>
          <p:nvPr/>
        </p:nvSpPr>
        <p:spPr>
          <a:xfrm>
            <a:off x="0" y="86360"/>
            <a:ext cx="12192000" cy="585470"/>
          </a:xfrm>
          <a:prstGeom prst="rect">
            <a:avLst/>
          </a:prstGeom>
          <a:solidFill>
            <a:schemeClr val="bg1"/>
          </a:solidFill>
          <a:ln>
            <a:noFill/>
          </a:ln>
          <a:effectLst/>
        </p:spPr>
        <p:txBody>
          <a:bodyPr vert="horz" wrap="square" lIns="91440" tIns="45720" rIns="91440" bIns="45720" numCol="1" spcCol="215900" anchor="t"/>
          <a:lstStyle>
            <a:lvl1pPr marL="228600" indent="-228600" algn="l" defTabSz="914400">
              <a:lnSpc>
                <a:spcPct val="90000"/>
              </a:lnSpc>
              <a:spcBef>
                <a:spcPts val="1000"/>
              </a:spcBef>
              <a:buFont typeface="Arial" pitchFamily="2" charset="0"/>
              <a:buChar char="•"/>
              <a:tabLst/>
              <a:defRPr lang="de-de" sz="2800" kern="1" cap="none">
                <a:solidFill>
                  <a:schemeClr val="tx1"/>
                </a:solidFill>
                <a:latin typeface="Calibri" pitchFamily="2" charset="0"/>
                <a:ea typeface="Calibri" pitchFamily="2" charset="0"/>
                <a:cs typeface="Calibri" pitchFamily="2" charset="0"/>
              </a:defRPr>
            </a:lvl1pPr>
            <a:lvl2pPr marL="685800" indent="-228600" algn="l" defTabSz="914400">
              <a:lnSpc>
                <a:spcPct val="90000"/>
              </a:lnSpc>
              <a:spcBef>
                <a:spcPts val="500"/>
              </a:spcBef>
              <a:buFont typeface="Arial" pitchFamily="2" charset="0"/>
              <a:buChar char="•"/>
              <a:tabLst/>
              <a:defRPr lang="de-de" sz="2400" kern="1" cap="none">
                <a:solidFill>
                  <a:schemeClr val="tx1"/>
                </a:solidFill>
                <a:latin typeface="Calibri" pitchFamily="2" charset="0"/>
                <a:ea typeface="Calibri" pitchFamily="2" charset="0"/>
                <a:cs typeface="Calibri" pitchFamily="2" charset="0"/>
              </a:defRPr>
            </a:lvl2pPr>
            <a:lvl3pPr marL="1143000" indent="-228600" algn="l" defTabSz="914400">
              <a:lnSpc>
                <a:spcPct val="90000"/>
              </a:lnSpc>
              <a:spcBef>
                <a:spcPts val="500"/>
              </a:spcBef>
              <a:buFont typeface="Arial" pitchFamily="2" charset="0"/>
              <a:buChar char="•"/>
              <a:tabLst/>
              <a:defRPr lang="de-de" sz="2000" kern="1" cap="none">
                <a:solidFill>
                  <a:schemeClr val="tx1"/>
                </a:solidFill>
                <a:latin typeface="Calibri" pitchFamily="2" charset="0"/>
                <a:ea typeface="Calibri" pitchFamily="2" charset="0"/>
                <a:cs typeface="Calibri" pitchFamily="2" charset="0"/>
              </a:defRPr>
            </a:lvl3pPr>
            <a:lvl4pPr marL="16002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4pPr>
            <a:lvl5pPr marL="20574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5pPr>
            <a:lvl6pPr marL="25146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6pPr>
            <a:lvl7pPr marL="29718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7pPr>
            <a:lvl8pPr marL="34290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8pPr>
            <a:lvl9pPr marL="3886200" indent="-228600" algn="l" defTabSz="914400">
              <a:lnSpc>
                <a:spcPct val="90000"/>
              </a:lnSpc>
              <a:spcBef>
                <a:spcPts val="500"/>
              </a:spcBef>
              <a:buFont typeface="Arial" pitchFamily="2" charset="0"/>
              <a:buChar char="•"/>
              <a:tabLst/>
              <a:defRPr lang="de-de" sz="1800" kern="1" cap="none">
                <a:solidFill>
                  <a:schemeClr val="tx1"/>
                </a:solidFill>
                <a:latin typeface="Calibri" pitchFamily="2" charset="0"/>
                <a:ea typeface="Calibri" pitchFamily="2" charset="0"/>
                <a:cs typeface="Calibri" pitchFamily="2" charset="0"/>
              </a:defRPr>
            </a:lvl9pPr>
          </a:lstStyle>
          <a:p>
            <a:pPr marL="0" indent="0" algn="ctr">
              <a:lnSpc>
                <a:spcPct val="80000"/>
              </a:lnSpc>
              <a:spcBef>
                <a:spcPts val="850"/>
              </a:spcBef>
              <a:buNone/>
              <a:defRPr lang="de-de" sz="2380" cap="none"/>
            </a:pPr>
            <a:r>
              <a:rPr lang="de-de" sz="3400" b="1" cap="none">
                <a:solidFill>
                  <a:srgbClr val="E30145"/>
                </a:solidFill>
              </a:rPr>
              <a:t>Militärausgaben und Kreditaufnahme im Bundeshaushalt, Mrd. €</a:t>
            </a:r>
          </a:p>
        </p:txBody>
      </p:sp>
      <p:sp>
        <p:nvSpPr>
          <p:cNvPr id="3" name="Textfeld 3"/>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wzoAAO4DAAAASwAA/CkAABAAAAAmAAAACAAAAP//////////MAAAABQAAAAAAAAAAAD//wAAAQAAAP//AAABAA=="/>
              </a:ext>
            </a:extLst>
          </p:cNvSpPr>
          <p:nvPr/>
        </p:nvSpPr>
        <p:spPr>
          <a:xfrm>
            <a:off x="9552305" y="638810"/>
            <a:ext cx="2639695" cy="6186170"/>
          </a:xfrm>
          <a:prstGeom prst="rect">
            <a:avLst/>
          </a:prstGeom>
          <a:noFill/>
          <a:ln>
            <a:noFill/>
          </a:ln>
          <a:effectLst/>
        </p:spPr>
        <p:txBody>
          <a:bodyPr vert="horz" wrap="square" lIns="91440" tIns="45720" rIns="91440" bIns="45720" numCol="1" spcCol="215900" anchor="t"/>
          <a:lstStyle/>
          <a:p>
            <a:pPr>
              <a:defRPr lang="de-de"/>
            </a:pPr>
            <a:r>
              <a:rPr lang="de-de" sz="2200" b="1" cap="none"/>
              <a:t>2025-2029</a:t>
            </a:r>
          </a:p>
          <a:p>
            <a:pPr>
              <a:defRPr lang="de-de"/>
            </a:pPr>
            <a:endParaRPr lang="de-de" sz="2200" b="1" cap="none"/>
          </a:p>
          <a:p>
            <a:pPr>
              <a:defRPr lang="de-de"/>
            </a:pPr>
            <a:r>
              <a:rPr lang="de-de" sz="2200" b="1" cap="none"/>
              <a:t>602	680 gesamt</a:t>
            </a:r>
          </a:p>
          <a:p>
            <a:pPr>
              <a:defRPr lang="de-de"/>
            </a:pPr>
            <a:r>
              <a:rPr lang="de-de" sz="2200" b="1" cap="none"/>
              <a:t> 	Militär inkl. 	Sonder-</a:t>
            </a:r>
          </a:p>
          <a:p>
            <a:pPr>
              <a:defRPr lang="de-de"/>
            </a:pPr>
            <a:r>
              <a:rPr lang="de-de" sz="2200" b="1" cap="none"/>
              <a:t>	verm. BW</a:t>
            </a:r>
          </a:p>
          <a:p>
            <a:pPr>
              <a:defRPr lang="de-de"/>
            </a:pPr>
            <a:endParaRPr lang="de-de" sz="2200" b="1" cap="none"/>
          </a:p>
          <a:p>
            <a:pPr>
              <a:defRPr lang="de-de"/>
            </a:pPr>
            <a:endParaRPr lang="de-de" sz="2200" b="1" cap="none"/>
          </a:p>
          <a:p>
            <a:pPr>
              <a:defRPr lang="de-de"/>
            </a:pPr>
            <a:endParaRPr lang="de-de" sz="2200" b="1" cap="none"/>
          </a:p>
          <a:p>
            <a:pPr>
              <a:defRPr lang="de-de"/>
            </a:pPr>
            <a:endParaRPr lang="de-de" sz="2200" b="1" cap="none"/>
          </a:p>
          <a:p>
            <a:pPr>
              <a:defRPr lang="de-de"/>
            </a:pPr>
            <a:endParaRPr lang="de-de" sz="2200" b="1" cap="none"/>
          </a:p>
          <a:p>
            <a:pPr>
              <a:defRPr lang="de-de"/>
            </a:pPr>
            <a:endParaRPr lang="de-de" sz="2200" b="1" cap="none"/>
          </a:p>
          <a:p>
            <a:pPr>
              <a:defRPr lang="de-de"/>
            </a:pPr>
            <a:r>
              <a:rPr lang="de-de" sz="2200" b="1" cap="none"/>
              <a:t> </a:t>
            </a:r>
          </a:p>
          <a:p>
            <a:pPr>
              <a:defRPr lang="de-de"/>
            </a:pPr>
            <a:endParaRPr lang="de-de" sz="2200" b="1" cap="none"/>
          </a:p>
          <a:p>
            <a:pPr>
              <a:defRPr lang="de-de"/>
            </a:pPr>
            <a:endParaRPr lang="de-de" sz="2200" b="1" cap="none"/>
          </a:p>
          <a:p>
            <a:pPr>
              <a:defRPr lang="de-de"/>
            </a:pPr>
            <a:endParaRPr lang="de-de" sz="2200" b="1" cap="none"/>
          </a:p>
          <a:p>
            <a:pPr>
              <a:defRPr lang="de-de"/>
            </a:pPr>
            <a:r>
              <a:rPr lang="de-de" sz="2200" b="1" cap="none"/>
              <a:t>380	457 gesamt</a:t>
            </a:r>
          </a:p>
          <a:p>
            <a:pPr>
              <a:defRPr lang="de-de"/>
            </a:pPr>
            <a:r>
              <a:rPr lang="de-de" sz="2200" b="1" cap="none"/>
              <a:t>	        Kredit</a:t>
            </a:r>
          </a:p>
        </p:txBody>
      </p:sp>
      <p:pic>
        <p:nvPicPr>
          <p:cNvPr id="4" name="Grafik 7"/>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BwDAABVAwAAnzgAAAEnAAAQAAAAJgAAAAgAAAD//////////zAAAAAUAAAAAAAAAAAA//8AAAEAAAD//wAAAQA="/>
              </a:ext>
            </a:extLst>
          </p:cNvPicPr>
          <p:nvPr/>
        </p:nvPicPr>
        <p:blipFill>
          <a:blip r:embed="rId3"/>
          <a:stretch>
            <a:fillRect/>
          </a:stretch>
        </p:blipFill>
        <p:spPr>
          <a:xfrm>
            <a:off x="505460" y="541655"/>
            <a:ext cx="8698865" cy="5798820"/>
          </a:xfrm>
          <a:prstGeom prst="rect">
            <a:avLst/>
          </a:prstGeom>
          <a:noFill/>
          <a:ln>
            <a:noFill/>
          </a:ln>
          <a:effectLst/>
        </p:spPr>
      </p:pic>
      <p:sp>
        <p:nvSpPr>
          <p:cNvPr id="5" name="Textfeld 9"/>
          <p:cNvSpPr>
            <a:extLst>
              <a:ext uri="smNativeData">
                <pr:smNativeData xmlns="smNativeData" xmlns:pr="smNativeData" xmlns:p15="http://schemas.microsoft.com/office/powerpoint/2012/main" xmlns:p14="http://schemas.microsoft.com/office/powerpoint/2010/main" xmlns:mc="http://schemas.openxmlformats.org/markup-compatibility/2006" val="SMDATA_16_SpwTaR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RHLEBf///wEAAAAAAAAAAAAAAAAAAAAAAAAAAAAAAAAAAAAAAAAAAAAAAAJ/f38A5+bmA8zMzADAwP8Af39/AAAAAAAAAAAAAAAAAAAAAAAAAAAAIQAAABgAAAAUAAAAHAMAAAEnAAAWSgAAqCkAABAAAAAmAAAACAAAAP//////////MAAAABQAAAAAAAAAAAD//wAAAQAAAP//AAABAA=="/>
              </a:ext>
            </a:extLst>
          </p:cNvSpPr>
          <p:nvPr/>
        </p:nvSpPr>
        <p:spPr>
          <a:xfrm>
            <a:off x="505460" y="6340475"/>
            <a:ext cx="11537950" cy="431165"/>
          </a:xfrm>
          <a:prstGeom prst="rect">
            <a:avLst/>
          </a:prstGeom>
          <a:noFill/>
          <a:ln>
            <a:noFill/>
          </a:ln>
          <a:effectLst/>
        </p:spPr>
        <p:txBody>
          <a:bodyPr vert="horz" wrap="square" lIns="91440" tIns="45720" rIns="91440" bIns="45720" numCol="1" spcCol="215900" anchor="t"/>
          <a:lstStyle/>
          <a:p>
            <a:pPr>
              <a:defRPr lang="de-de"/>
            </a:pPr>
            <a:r>
              <a:rPr lang="de-de" sz="2000" b="1" cap="none">
                <a:solidFill>
                  <a:srgbClr val="000000"/>
                </a:solidFill>
              </a:rPr>
              <a:t>Sondervermögen Bundeswehr	</a:t>
            </a:r>
            <a:r>
              <a:rPr lang="de-de" sz="2000" b="1" cap="none"/>
              <a:t>     </a:t>
            </a:r>
            <a:r>
              <a:rPr lang="de-de" sz="2000" b="1" cap="none">
                <a:solidFill>
                  <a:srgbClr val="000000"/>
                </a:solidFill>
              </a:rPr>
              <a:t>24,1</a:t>
            </a:r>
            <a:r>
              <a:rPr lang="de-de" sz="2000" b="1" cap="none"/>
              <a:t> 	      </a:t>
            </a:r>
            <a:r>
              <a:rPr lang="de-de" sz="2000" b="1" cap="none">
                <a:solidFill>
                  <a:srgbClr val="000000"/>
                </a:solidFill>
              </a:rPr>
              <a:t>25,5</a:t>
            </a:r>
            <a:r>
              <a:rPr lang="de-de" sz="2000" b="1" cap="none"/>
              <a:t> 	       </a:t>
            </a:r>
            <a:r>
              <a:rPr lang="de-de" sz="2000" b="1" cap="none">
                <a:solidFill>
                  <a:srgbClr val="000000"/>
                </a:solidFill>
              </a:rPr>
              <a:t>27,5</a:t>
            </a:r>
            <a:r>
              <a:rPr lang="de-de" sz="2000" b="1" cap="none"/>
              <a:t> 		0	0	</a:t>
            </a:r>
            <a:r>
              <a:rPr lang="de-de" sz="2200" b="1" cap="none">
                <a:solidFill>
                  <a:srgbClr val="000000"/>
                </a:solidFill>
              </a:rPr>
              <a:t>77</a:t>
            </a:r>
            <a:endParaRPr lang="de-de" sz="2000" b="1" cap="non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DgGAADf////l0QAADAqAAAQAAAAJgAAAAgAAAD//////////zAAAAAUAAAAAAAAAAAA//8AAAEAAAD//wAAAQA="/>
              </a:ext>
            </a:extLst>
          </p:cNvPicPr>
          <p:nvPr/>
        </p:nvPicPr>
        <p:blipFill>
          <a:blip r:embed="rId3"/>
          <a:stretch>
            <a:fillRect/>
          </a:stretch>
        </p:blipFill>
        <p:spPr>
          <a:xfrm>
            <a:off x="1010920" y="-20955"/>
            <a:ext cx="10139045" cy="6878955"/>
          </a:xfrm>
          <a:prstGeom prst="rect">
            <a:avLst/>
          </a:prstGeom>
          <a:no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SpwTaR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ERyxAX///8BAAAAAAAAAAAAAAAAAAAAAAAAAAAAAAAAAAAAAAAAAAAAAAACf39/AOfm5gPMzMwAwMD/AH9/fwAAAAAAAAAAAAAAAAD///8AAAAAACEAAAAYAAAAFAAAAL0AAAAAAgAAQ0oAAA8mAAAQAAAAJgAAAAgAAAD//////////zAAAAAUAAAAAAAAAAAA//8AAAEAAAD//wAAAQA="/>
              </a:ext>
            </a:extLst>
          </p:cNvPicPr>
          <p:nvPr/>
        </p:nvPicPr>
        <p:blipFill>
          <a:blip r:embed="rId3"/>
          <a:stretch>
            <a:fillRect/>
          </a:stretch>
        </p:blipFill>
        <p:spPr>
          <a:xfrm>
            <a:off x="120015" y="325120"/>
            <a:ext cx="11951970" cy="5861685"/>
          </a:xfrm>
          <a:prstGeom prst="rect">
            <a:avLst/>
          </a:prstGeom>
          <a:noFill/>
          <a:ln>
            <a:noFill/>
          </a:ln>
          <a:effectLst/>
        </p:spPr>
      </p:pic>
    </p:spTree>
  </p:cSld>
  <p:clrMapOvr>
    <a:masterClrMapping/>
  </p:clrMapOvr>
</p:sld>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Presentatio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Presentatio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3056</Words>
  <Application>Microsoft Office PowerPoint</Application>
  <PresentationFormat>Breitbild</PresentationFormat>
  <Paragraphs>208</Paragraphs>
  <Slides>22</Slides>
  <Notes>21</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Frutiger 45 Light</vt:lpstr>
      <vt:lpstr>Frutiger 55 Roman</vt:lpstr>
      <vt:lpstr>Presentation</vt:lpstr>
      <vt:lpstr>Hochrüstung und Sozialabbau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Reformoptionen und gewerkschaftliche Forderungen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Militarisierung oder Sozialstaat?</dc:title>
  <dc:subject/>
  <dc:creator>Krämer, Ralf</dc:creator>
  <cp:keywords/>
  <dc:description/>
  <cp:lastModifiedBy>Krämer, Ralf</cp:lastModifiedBy>
  <cp:revision>3</cp:revision>
  <cp:lastPrinted>2025-12-19T16:41:03Z</cp:lastPrinted>
  <dcterms:created xsi:type="dcterms:W3CDTF">2024-05-17T15:09:06Z</dcterms:created>
  <dcterms:modified xsi:type="dcterms:W3CDTF">2025-12-21T17:04:38Z</dcterms:modified>
</cp:coreProperties>
</file>